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11" r:id="rId3"/>
    <p:sldId id="256" r:id="rId4"/>
    <p:sldId id="257" r:id="rId5"/>
    <p:sldId id="314" r:id="rId6"/>
    <p:sldId id="263" r:id="rId7"/>
    <p:sldId id="258" r:id="rId8"/>
    <p:sldId id="259" r:id="rId9"/>
    <p:sldId id="260" r:id="rId10"/>
    <p:sldId id="261" r:id="rId11"/>
    <p:sldId id="281" r:id="rId12"/>
    <p:sldId id="282" r:id="rId13"/>
    <p:sldId id="283" r:id="rId14"/>
    <p:sldId id="280" r:id="rId15"/>
    <p:sldId id="278" r:id="rId16"/>
    <p:sldId id="279" r:id="rId17"/>
    <p:sldId id="277" r:id="rId18"/>
    <p:sldId id="264" r:id="rId19"/>
    <p:sldId id="273" r:id="rId20"/>
    <p:sldId id="274" r:id="rId21"/>
    <p:sldId id="275" r:id="rId22"/>
    <p:sldId id="276" r:id="rId23"/>
    <p:sldId id="310" r:id="rId24"/>
    <p:sldId id="284" r:id="rId25"/>
    <p:sldId id="270" r:id="rId26"/>
    <p:sldId id="269" r:id="rId27"/>
    <p:sldId id="268" r:id="rId28"/>
    <p:sldId id="266" r:id="rId29"/>
    <p:sldId id="272" r:id="rId30"/>
    <p:sldId id="265" r:id="rId31"/>
    <p:sldId id="321" r:id="rId32"/>
    <p:sldId id="315" r:id="rId33"/>
    <p:sldId id="290" r:id="rId34"/>
    <p:sldId id="291" r:id="rId35"/>
    <p:sldId id="312" r:id="rId36"/>
    <p:sldId id="294" r:id="rId37"/>
    <p:sldId id="292" r:id="rId38"/>
    <p:sldId id="293" r:id="rId39"/>
    <p:sldId id="289" r:id="rId40"/>
    <p:sldId id="287" r:id="rId41"/>
    <p:sldId id="288" r:id="rId42"/>
    <p:sldId id="318" r:id="rId43"/>
    <p:sldId id="319" r:id="rId44"/>
    <p:sldId id="320" r:id="rId45"/>
    <p:sldId id="285" r:id="rId46"/>
    <p:sldId id="313" r:id="rId47"/>
    <p:sldId id="317" r:id="rId48"/>
    <p:sldId id="316" r:id="rId49"/>
    <p:sldId id="30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144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798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310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525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599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827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780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771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79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183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04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20A23-C8D8-43A3-B9F6-FDC52AAACBFB}" type="datetimeFigureOut">
              <a:rPr lang="en-AU" smtClean="0"/>
              <a:t>18/04/2023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182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IbiPQI0wMAk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He0bXAIuk0?t=496" TargetMode="External"/><Relationship Id="rId2" Type="http://schemas.openxmlformats.org/officeDocument/2006/relationships/hyperlink" Target="https://youtu.be/j7qA7FZyiyE?t=49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Unit 3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6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that shift the SRAS Curve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005804"/>
              </p:ext>
            </p:extLst>
          </p:nvPr>
        </p:nvGraphicFramePr>
        <p:xfrm>
          <a:off x="838200" y="1825625"/>
          <a:ext cx="101346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200">
                  <a:extLst>
                    <a:ext uri="{9D8B030D-6E8A-4147-A177-3AD203B41FA5}">
                      <a16:colId xmlns:a16="http://schemas.microsoft.com/office/drawing/2014/main" val="3357652258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1109478614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548088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Commodity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left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right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31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Nominal Wages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left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right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680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right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left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8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 of imported raw materials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left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</a:t>
                      </a:r>
                      <a:r>
                        <a:rPr lang="en-US" baseline="0" dirty="0" smtClean="0"/>
                        <a:t> shifts to the right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8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Expectations</a:t>
                      </a:r>
                      <a:r>
                        <a:rPr lang="en-US" baseline="0" dirty="0" smtClean="0"/>
                        <a:t> of Inflation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SRAS shifts to the left</a:t>
                      </a:r>
                      <a:r>
                        <a:rPr lang="en-US" baseline="0" dirty="0" smtClean="0"/>
                        <a:t> (workers ask for higher wages)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SRAS shifts to the right (workers</a:t>
                      </a:r>
                      <a:r>
                        <a:rPr lang="en-US" baseline="0" dirty="0" smtClean="0"/>
                        <a:t> are willing to accept lower wages)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574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39" y="339407"/>
            <a:ext cx="10515600" cy="874247"/>
          </a:xfrm>
        </p:spPr>
        <p:txBody>
          <a:bodyPr/>
          <a:lstStyle/>
          <a:p>
            <a:r>
              <a:rPr lang="en-US" dirty="0" smtClean="0"/>
              <a:t>Reasons for Sticky Resource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839" y="1290394"/>
            <a:ext cx="7408333" cy="41825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Labor in particular is sticky which </a:t>
            </a:r>
            <a:r>
              <a:rPr lang="en-US" dirty="0" smtClean="0">
                <a:solidFill>
                  <a:srgbClr val="00B0F0"/>
                </a:solidFill>
              </a:rPr>
              <a:t>causes price of labor to be slow to adjust</a:t>
            </a:r>
            <a:r>
              <a:rPr lang="en-US" dirty="0"/>
              <a:t> </a:t>
            </a:r>
            <a:r>
              <a:rPr lang="en-US" dirty="0" smtClean="0"/>
              <a:t>for various reasons.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Contracts</a:t>
            </a:r>
            <a:r>
              <a:rPr lang="en-US" dirty="0" smtClean="0"/>
              <a:t>. </a:t>
            </a:r>
            <a:r>
              <a:rPr lang="en-US" dirty="0" err="1" smtClean="0"/>
              <a:t>Eg</a:t>
            </a:r>
            <a:r>
              <a:rPr lang="en-US" dirty="0" smtClean="0"/>
              <a:t>. An employee may have a contract where they are paid 15000 RMB each month that lasts for a year. Even if the price level rises (inflation), they will be locked into that contract.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Dislike of pay cuts</a:t>
            </a:r>
            <a:r>
              <a:rPr lang="en-US" dirty="0" smtClean="0"/>
              <a:t>. Workers have an intense psychological dislike for pay cuts</a:t>
            </a:r>
            <a:r>
              <a:rPr lang="en-US" dirty="0"/>
              <a:t> </a:t>
            </a:r>
            <a:r>
              <a:rPr lang="en-US" dirty="0" smtClean="0"/>
              <a:t>and so employers avoid them.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Efficiency wages </a:t>
            </a:r>
            <a:r>
              <a:rPr lang="en-US" dirty="0" smtClean="0"/>
              <a:t>– many businesses pay extra to keep quality workers. Therefore they find it harder to pay less because they may lose their best workers.</a:t>
            </a:r>
          </a:p>
          <a:p>
            <a:r>
              <a:rPr lang="en-US" dirty="0" smtClean="0"/>
              <a:t>All of these </a:t>
            </a:r>
            <a:r>
              <a:rPr lang="en-US" dirty="0" smtClean="0">
                <a:solidFill>
                  <a:srgbClr val="FF0000"/>
                </a:solidFill>
              </a:rPr>
              <a:t>above factors make the wage less likely to change</a:t>
            </a:r>
            <a:r>
              <a:rPr lang="en-US" dirty="0" smtClean="0"/>
              <a:t>! Similar logic applies to the other resources.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6283" y="5472928"/>
            <a:ext cx="522165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We sometimes say ‘sticky wages’ in place of ‘sticky resource costs’. Both are explaining that the prices of producer inputs are slower to adjust than other prices.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258" y="1367520"/>
            <a:ext cx="2780201" cy="1903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650" y="66472"/>
            <a:ext cx="1863578" cy="1172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2258" y="339408"/>
            <a:ext cx="140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Wage changes =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80812" y="6385015"/>
            <a:ext cx="21111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" action="ppaction://noaction"/>
              </a:rPr>
              <a:t>LRAS &amp; SRAS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83226" y="87272"/>
            <a:ext cx="3062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Sticky Wages </a:t>
            </a:r>
            <a:r>
              <a:rPr lang="en-US" dirty="0" smtClean="0">
                <a:hlinkClick r:id="rId4"/>
              </a:rPr>
              <a:t>– MRU - YouTube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6645" y="5628050"/>
            <a:ext cx="589935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Wages and other resource costs resist change and are therefore referred to as ‘sticky’.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902" y="2878675"/>
            <a:ext cx="1481147" cy="1296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666" y="3681799"/>
            <a:ext cx="2038635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452" y="146398"/>
            <a:ext cx="10515600" cy="5556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Consequence of Sticky Resource Costs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230478" y="576736"/>
            <a:ext cx="11870574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Let’s assume we have an economy where there is inflation and deflation from time to time. </a:t>
            </a:r>
          </a:p>
          <a:p>
            <a:r>
              <a:rPr lang="en-US" sz="2400" dirty="0" smtClean="0"/>
              <a:t>If </a:t>
            </a:r>
            <a:r>
              <a:rPr lang="en-US" sz="2400" dirty="0"/>
              <a:t>the </a:t>
            </a:r>
            <a:r>
              <a:rPr lang="en-US" sz="2400" dirty="0">
                <a:solidFill>
                  <a:srgbClr val="00B0F0"/>
                </a:solidFill>
              </a:rPr>
              <a:t>price level </a:t>
            </a:r>
            <a:r>
              <a:rPr lang="en-US" sz="2400" dirty="0" smtClean="0">
                <a:solidFill>
                  <a:srgbClr val="00B0F0"/>
                </a:solidFill>
              </a:rPr>
              <a:t>changes</a:t>
            </a:r>
            <a:r>
              <a:rPr lang="en-US" sz="2400" dirty="0" smtClean="0"/>
              <a:t>, businesses </a:t>
            </a:r>
            <a:r>
              <a:rPr lang="en-US" sz="2400" dirty="0" smtClean="0">
                <a:solidFill>
                  <a:srgbClr val="00B0F0"/>
                </a:solidFill>
              </a:rPr>
              <a:t>change the price of their goods and services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However, </a:t>
            </a:r>
            <a:r>
              <a:rPr lang="en-US" sz="2400" dirty="0" smtClean="0">
                <a:solidFill>
                  <a:srgbClr val="00B050"/>
                </a:solidFill>
              </a:rPr>
              <a:t>Sticky Resource costs </a:t>
            </a:r>
            <a:r>
              <a:rPr lang="en-US" sz="2400" dirty="0" smtClean="0"/>
              <a:t>cause the </a:t>
            </a:r>
            <a:r>
              <a:rPr lang="en-US" sz="2400" dirty="0" smtClean="0">
                <a:solidFill>
                  <a:srgbClr val="00B050"/>
                </a:solidFill>
              </a:rPr>
              <a:t>resource prices to stay the same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095999" y="1670693"/>
            <a:ext cx="485713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When the Price Level Goes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Business Revenue = Decrease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Business Resource costs = stay the same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</a:t>
            </a:r>
            <a:r>
              <a:rPr lang="en-US" sz="2000" dirty="0" smtClean="0"/>
              <a:t>bad </a:t>
            </a:r>
            <a:r>
              <a:rPr lang="en-US" sz="2000" dirty="0"/>
              <a:t>for businesses, so they will </a:t>
            </a:r>
            <a:r>
              <a:rPr lang="en-US" sz="2000" dirty="0" smtClean="0"/>
              <a:t>decrease production, decreasing GDP.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1378023" y="1890754"/>
            <a:ext cx="565079" cy="66267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Down Arrow 7"/>
          <p:cNvSpPr/>
          <p:nvPr/>
        </p:nvSpPr>
        <p:spPr>
          <a:xfrm>
            <a:off x="10567544" y="1815265"/>
            <a:ext cx="565079" cy="6626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own Arrow 8"/>
          <p:cNvSpPr/>
          <p:nvPr/>
        </p:nvSpPr>
        <p:spPr>
          <a:xfrm rot="16200000">
            <a:off x="1426818" y="2759989"/>
            <a:ext cx="565079" cy="66267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Down Arrow 9"/>
          <p:cNvSpPr/>
          <p:nvPr/>
        </p:nvSpPr>
        <p:spPr>
          <a:xfrm rot="16200000">
            <a:off x="10915596" y="2634143"/>
            <a:ext cx="565079" cy="66267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318989" y="3773517"/>
            <a:ext cx="16438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↑ price level -&gt; </a:t>
            </a:r>
            <a:r>
              <a:rPr lang="en-AU" dirty="0"/>
              <a:t>↑</a:t>
            </a:r>
            <a:r>
              <a:rPr lang="en-AU" dirty="0" smtClean="0"/>
              <a:t> output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10006396" y="3690336"/>
            <a:ext cx="1893478" cy="6426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dirty="0"/>
              <a:t>↓</a:t>
            </a:r>
            <a:r>
              <a:rPr lang="en-AU" dirty="0" smtClean="0"/>
              <a:t> </a:t>
            </a:r>
            <a:r>
              <a:rPr lang="en-AU" dirty="0"/>
              <a:t>price level -&gt; ↓ </a:t>
            </a:r>
            <a:r>
              <a:rPr lang="en-AU" dirty="0" smtClean="0"/>
              <a:t>output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120" y="4438835"/>
            <a:ext cx="2872849" cy="2257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9" y="4582867"/>
            <a:ext cx="2668502" cy="2096680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 rot="13999264">
            <a:off x="1950438" y="4683542"/>
            <a:ext cx="294189" cy="74891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Down Arrow 15"/>
          <p:cNvSpPr/>
          <p:nvPr/>
        </p:nvSpPr>
        <p:spPr>
          <a:xfrm rot="2917120">
            <a:off x="9874686" y="5142644"/>
            <a:ext cx="204129" cy="8049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3873357" y="5003515"/>
            <a:ext cx="4555561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Sticky wages cause more production when price level increases and less production when price level decreases.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There is a positive relationship between price level and output – so SRAS slopes upward.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542" y="1670693"/>
            <a:ext cx="4164458" cy="387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When the Price Level Goes Up</a:t>
            </a:r>
          </a:p>
          <a:p>
            <a:r>
              <a:rPr lang="en-US" sz="2400" dirty="0" smtClean="0"/>
              <a:t>Business Revenue = Increase</a:t>
            </a:r>
          </a:p>
          <a:p>
            <a:r>
              <a:rPr lang="en-US" sz="2400" dirty="0" smtClean="0"/>
              <a:t>Business Resource costs = stay the same (</a:t>
            </a:r>
            <a:r>
              <a:rPr lang="en-US" sz="2400" dirty="0" err="1" smtClean="0"/>
              <a:t>eg</a:t>
            </a:r>
            <a:r>
              <a:rPr lang="en-US" sz="2400" dirty="0" smtClean="0"/>
              <a:t>. Wages, material cost etc.)</a:t>
            </a:r>
          </a:p>
          <a:p>
            <a:r>
              <a:rPr lang="en-US" sz="2000" dirty="0" smtClean="0"/>
              <a:t>This is good for businesses, so they will increase production, increasing GDP.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68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90" y="172570"/>
            <a:ext cx="10515600" cy="803672"/>
          </a:xfrm>
        </p:spPr>
        <p:txBody>
          <a:bodyPr/>
          <a:lstStyle/>
          <a:p>
            <a:r>
              <a:rPr lang="en-AU" dirty="0" smtClean="0"/>
              <a:t>Sticky Wages Summary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7984" y="4060789"/>
            <a:ext cx="2367116" cy="1577794"/>
          </a:xfrm>
        </p:spPr>
        <p:txBody>
          <a:bodyPr/>
          <a:lstStyle/>
          <a:p>
            <a:r>
              <a:rPr lang="en-AU" dirty="0" smtClean="0"/>
              <a:t>Upward sloping SRAS curve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7232702" y="914285"/>
            <a:ext cx="335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of product changes = </a:t>
            </a:r>
            <a:endParaRPr lang="en-US" dirty="0"/>
          </a:p>
        </p:txBody>
      </p:sp>
      <p:pic>
        <p:nvPicPr>
          <p:cNvPr id="5" name="Picture 2" descr="Forrest gump leaving work run GIF on GIFER - by Zolokas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30" y="1318168"/>
            <a:ext cx="4955757" cy="20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16" y="1240039"/>
            <a:ext cx="2926737" cy="184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0169" y="914285"/>
            <a:ext cx="218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Wage changes =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803" y="3662581"/>
            <a:ext cx="4258269" cy="298174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9456621">
            <a:off x="4474174" y="4688740"/>
            <a:ext cx="1819758" cy="4620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Equal 9"/>
          <p:cNvSpPr/>
          <p:nvPr/>
        </p:nvSpPr>
        <p:spPr>
          <a:xfrm>
            <a:off x="1628874" y="4494690"/>
            <a:ext cx="1913973" cy="1317522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0072" y="5260369"/>
            <a:ext cx="361917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The SRAS slopes up because of sticky wages which makes producers produce more when the price level increases (</a:t>
            </a:r>
            <a:r>
              <a:rPr lang="en-AU" smtClean="0">
                <a:solidFill>
                  <a:srgbClr val="FF0000"/>
                </a:solidFill>
              </a:rPr>
              <a:t>positive relationship).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8436" y="1726058"/>
            <a:ext cx="1479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 smtClean="0"/>
              <a:t>and</a:t>
            </a:r>
            <a:endParaRPr lang="en-AU" sz="6000" b="1" dirty="0"/>
          </a:p>
        </p:txBody>
      </p:sp>
    </p:spTree>
    <p:extLst>
      <p:ext uri="{BB962C8B-B14F-4D97-AF65-F5344CB8AC3E}">
        <p14:creationId xmlns:p14="http://schemas.microsoft.com/office/powerpoint/2010/main" val="28819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9" grpId="0" animBg="1"/>
      <p:bldP spid="10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5" y="306132"/>
            <a:ext cx="10350910" cy="903236"/>
          </a:xfrm>
        </p:spPr>
        <p:txBody>
          <a:bodyPr/>
          <a:lstStyle/>
          <a:p>
            <a:r>
              <a:rPr lang="en-AU" dirty="0" smtClean="0"/>
              <a:t>Potential Output and the Business Cycle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335" y="4934335"/>
            <a:ext cx="7693743" cy="1703807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Potential Output Y</a:t>
            </a:r>
            <a:r>
              <a:rPr lang="en-AU" baseline="-25000" dirty="0" smtClean="0">
                <a:solidFill>
                  <a:srgbClr val="FF0000"/>
                </a:solidFill>
              </a:rPr>
              <a:t>P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smtClean="0"/>
              <a:t>(also called </a:t>
            </a:r>
            <a:r>
              <a:rPr lang="en-AU" dirty="0" smtClean="0">
                <a:solidFill>
                  <a:srgbClr val="FF0000"/>
                </a:solidFill>
              </a:rPr>
              <a:t>Full Employment Output, Y</a:t>
            </a:r>
            <a:r>
              <a:rPr lang="en-AU" baseline="-25000" dirty="0" smtClean="0">
                <a:solidFill>
                  <a:srgbClr val="FF0000"/>
                </a:solidFill>
              </a:rPr>
              <a:t>F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smtClean="0"/>
              <a:t>) can be showed as the LRAS or on the business cycle. </a:t>
            </a:r>
          </a:p>
          <a:p>
            <a:r>
              <a:rPr lang="en-AU" dirty="0" smtClean="0"/>
              <a:t>It represents the long run, sustainable level of output.</a:t>
            </a:r>
          </a:p>
          <a:p>
            <a:pPr lvl="1"/>
            <a:r>
              <a:rPr lang="en-AU" dirty="0" smtClean="0"/>
              <a:t>This level will increase as we have increases in technology, population, education etc.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9" y="1157543"/>
            <a:ext cx="5641257" cy="3510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278" y="1193124"/>
            <a:ext cx="4347207" cy="352636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9448" y="2164465"/>
            <a:ext cx="1444297" cy="748136"/>
          </a:xfrm>
          <a:custGeom>
            <a:avLst/>
            <a:gdLst>
              <a:gd name="connsiteX0" fmla="*/ 1174436 w 1444297"/>
              <a:gd name="connsiteY0" fmla="*/ 67458 h 748136"/>
              <a:gd name="connsiteX1" fmla="*/ 1125275 w 1444297"/>
              <a:gd name="connsiteY1" fmla="*/ 47793 h 748136"/>
              <a:gd name="connsiteX2" fmla="*/ 997455 w 1444297"/>
              <a:gd name="connsiteY2" fmla="*/ 28129 h 748136"/>
              <a:gd name="connsiteX3" fmla="*/ 594333 w 1444297"/>
              <a:gd name="connsiteY3" fmla="*/ 8464 h 748136"/>
              <a:gd name="connsiteX4" fmla="*/ 299365 w 1444297"/>
              <a:gd name="connsiteY4" fmla="*/ 18296 h 748136"/>
              <a:gd name="connsiteX5" fmla="*/ 269868 w 1444297"/>
              <a:gd name="connsiteY5" fmla="*/ 28129 h 748136"/>
              <a:gd name="connsiteX6" fmla="*/ 230539 w 1444297"/>
              <a:gd name="connsiteY6" fmla="*/ 37961 h 748136"/>
              <a:gd name="connsiteX7" fmla="*/ 201042 w 1444297"/>
              <a:gd name="connsiteY7" fmla="*/ 57625 h 748136"/>
              <a:gd name="connsiteX8" fmla="*/ 171546 w 1444297"/>
              <a:gd name="connsiteY8" fmla="*/ 67458 h 748136"/>
              <a:gd name="connsiteX9" fmla="*/ 142049 w 1444297"/>
              <a:gd name="connsiteY9" fmla="*/ 96954 h 748136"/>
              <a:gd name="connsiteX10" fmla="*/ 102720 w 1444297"/>
              <a:gd name="connsiteY10" fmla="*/ 165780 h 748136"/>
              <a:gd name="connsiteX11" fmla="*/ 92887 w 1444297"/>
              <a:gd name="connsiteY11" fmla="*/ 195277 h 748136"/>
              <a:gd name="connsiteX12" fmla="*/ 53558 w 1444297"/>
              <a:gd name="connsiteY12" fmla="*/ 254270 h 748136"/>
              <a:gd name="connsiteX13" fmla="*/ 33894 w 1444297"/>
              <a:gd name="connsiteY13" fmla="*/ 283767 h 748136"/>
              <a:gd name="connsiteX14" fmla="*/ 14229 w 1444297"/>
              <a:gd name="connsiteY14" fmla="*/ 342761 h 748136"/>
              <a:gd name="connsiteX15" fmla="*/ 14229 w 1444297"/>
              <a:gd name="connsiteY15" fmla="*/ 539406 h 748136"/>
              <a:gd name="connsiteX16" fmla="*/ 102720 w 1444297"/>
              <a:gd name="connsiteY16" fmla="*/ 618064 h 748136"/>
              <a:gd name="connsiteX17" fmla="*/ 142049 w 1444297"/>
              <a:gd name="connsiteY17" fmla="*/ 627896 h 748136"/>
              <a:gd name="connsiteX18" fmla="*/ 171546 w 1444297"/>
              <a:gd name="connsiteY18" fmla="*/ 647561 h 748136"/>
              <a:gd name="connsiteX19" fmla="*/ 240371 w 1444297"/>
              <a:gd name="connsiteY19" fmla="*/ 667225 h 748136"/>
              <a:gd name="connsiteX20" fmla="*/ 387855 w 1444297"/>
              <a:gd name="connsiteY20" fmla="*/ 696722 h 748136"/>
              <a:gd name="connsiteX21" fmla="*/ 437017 w 1444297"/>
              <a:gd name="connsiteY21" fmla="*/ 716387 h 748136"/>
              <a:gd name="connsiteX22" fmla="*/ 525507 w 1444297"/>
              <a:gd name="connsiteY22" fmla="*/ 726219 h 748136"/>
              <a:gd name="connsiteX23" fmla="*/ 938462 w 1444297"/>
              <a:gd name="connsiteY23" fmla="*/ 726219 h 748136"/>
              <a:gd name="connsiteX24" fmla="*/ 977791 w 1444297"/>
              <a:gd name="connsiteY24" fmla="*/ 716387 h 748136"/>
              <a:gd name="connsiteX25" fmla="*/ 1036784 w 1444297"/>
              <a:gd name="connsiteY25" fmla="*/ 706554 h 748136"/>
              <a:gd name="connsiteX26" fmla="*/ 1076113 w 1444297"/>
              <a:gd name="connsiteY26" fmla="*/ 696722 h 748136"/>
              <a:gd name="connsiteX27" fmla="*/ 1125275 w 1444297"/>
              <a:gd name="connsiteY27" fmla="*/ 686890 h 748136"/>
              <a:gd name="connsiteX28" fmla="*/ 1223597 w 1444297"/>
              <a:gd name="connsiteY28" fmla="*/ 667225 h 748136"/>
              <a:gd name="connsiteX29" fmla="*/ 1321920 w 1444297"/>
              <a:gd name="connsiteY29" fmla="*/ 627896 h 748136"/>
              <a:gd name="connsiteX30" fmla="*/ 1361249 w 1444297"/>
              <a:gd name="connsiteY30" fmla="*/ 618064 h 748136"/>
              <a:gd name="connsiteX31" fmla="*/ 1380913 w 1444297"/>
              <a:gd name="connsiteY31" fmla="*/ 588567 h 748136"/>
              <a:gd name="connsiteX32" fmla="*/ 1430075 w 1444297"/>
              <a:gd name="connsiteY32" fmla="*/ 539406 h 748136"/>
              <a:gd name="connsiteX33" fmla="*/ 1430075 w 1444297"/>
              <a:gd name="connsiteY33" fmla="*/ 382090 h 748136"/>
              <a:gd name="connsiteX34" fmla="*/ 1400578 w 1444297"/>
              <a:gd name="connsiteY34" fmla="*/ 323096 h 748136"/>
              <a:gd name="connsiteX35" fmla="*/ 1371081 w 1444297"/>
              <a:gd name="connsiteY35" fmla="*/ 303432 h 748136"/>
              <a:gd name="connsiteX36" fmla="*/ 1331752 w 1444297"/>
              <a:gd name="connsiteY36" fmla="*/ 254270 h 748136"/>
              <a:gd name="connsiteX37" fmla="*/ 1312087 w 1444297"/>
              <a:gd name="connsiteY37" fmla="*/ 214941 h 748136"/>
              <a:gd name="connsiteX38" fmla="*/ 1282591 w 1444297"/>
              <a:gd name="connsiteY38" fmla="*/ 195277 h 748136"/>
              <a:gd name="connsiteX39" fmla="*/ 1253094 w 1444297"/>
              <a:gd name="connsiteY39" fmla="*/ 165780 h 748136"/>
              <a:gd name="connsiteX40" fmla="*/ 1223597 w 1444297"/>
              <a:gd name="connsiteY40" fmla="*/ 146116 h 748136"/>
              <a:gd name="connsiteX41" fmla="*/ 1164604 w 1444297"/>
              <a:gd name="connsiteY41" fmla="*/ 96954 h 748136"/>
              <a:gd name="connsiteX42" fmla="*/ 1135107 w 1444297"/>
              <a:gd name="connsiteY42" fmla="*/ 87122 h 748136"/>
              <a:gd name="connsiteX43" fmla="*/ 1095778 w 1444297"/>
              <a:gd name="connsiteY43" fmla="*/ 67458 h 748136"/>
              <a:gd name="connsiteX44" fmla="*/ 1017120 w 1444297"/>
              <a:gd name="connsiteY44" fmla="*/ 37961 h 74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4297" h="748136">
                <a:moveTo>
                  <a:pt x="1174436" y="67458"/>
                </a:moveTo>
                <a:cubicBezTo>
                  <a:pt x="1158049" y="60903"/>
                  <a:pt x="1142303" y="52437"/>
                  <a:pt x="1125275" y="47793"/>
                </a:cubicBezTo>
                <a:cubicBezTo>
                  <a:pt x="1110270" y="43701"/>
                  <a:pt x="1008307" y="29679"/>
                  <a:pt x="997455" y="28129"/>
                </a:cubicBezTo>
                <a:cubicBezTo>
                  <a:pt x="852289" y="-20263"/>
                  <a:pt x="948007" y="8464"/>
                  <a:pt x="594333" y="8464"/>
                </a:cubicBezTo>
                <a:cubicBezTo>
                  <a:pt x="495956" y="8464"/>
                  <a:pt x="397688" y="15019"/>
                  <a:pt x="299365" y="18296"/>
                </a:cubicBezTo>
                <a:cubicBezTo>
                  <a:pt x="289533" y="21574"/>
                  <a:pt x="279833" y="25282"/>
                  <a:pt x="269868" y="28129"/>
                </a:cubicBezTo>
                <a:cubicBezTo>
                  <a:pt x="256875" y="31841"/>
                  <a:pt x="242960" y="32638"/>
                  <a:pt x="230539" y="37961"/>
                </a:cubicBezTo>
                <a:cubicBezTo>
                  <a:pt x="219678" y="42616"/>
                  <a:pt x="211611" y="52340"/>
                  <a:pt x="201042" y="57625"/>
                </a:cubicBezTo>
                <a:cubicBezTo>
                  <a:pt x="191772" y="62260"/>
                  <a:pt x="181378" y="64180"/>
                  <a:pt x="171546" y="67458"/>
                </a:cubicBezTo>
                <a:cubicBezTo>
                  <a:pt x="161714" y="77290"/>
                  <a:pt x="150951" y="86272"/>
                  <a:pt x="142049" y="96954"/>
                </a:cubicBezTo>
                <a:cubicBezTo>
                  <a:pt x="127526" y="114381"/>
                  <a:pt x="111207" y="145978"/>
                  <a:pt x="102720" y="165780"/>
                </a:cubicBezTo>
                <a:cubicBezTo>
                  <a:pt x="98637" y="175306"/>
                  <a:pt x="97920" y="186217"/>
                  <a:pt x="92887" y="195277"/>
                </a:cubicBezTo>
                <a:cubicBezTo>
                  <a:pt x="81409" y="215936"/>
                  <a:pt x="66668" y="234606"/>
                  <a:pt x="53558" y="254270"/>
                </a:cubicBezTo>
                <a:cubicBezTo>
                  <a:pt x="47003" y="264102"/>
                  <a:pt x="37631" y="272557"/>
                  <a:pt x="33894" y="283767"/>
                </a:cubicBezTo>
                <a:lnTo>
                  <a:pt x="14229" y="342761"/>
                </a:lnTo>
                <a:cubicBezTo>
                  <a:pt x="2970" y="410318"/>
                  <a:pt x="-11180" y="466809"/>
                  <a:pt x="14229" y="539406"/>
                </a:cubicBezTo>
                <a:cubicBezTo>
                  <a:pt x="17932" y="549986"/>
                  <a:pt x="77128" y="607096"/>
                  <a:pt x="102720" y="618064"/>
                </a:cubicBezTo>
                <a:cubicBezTo>
                  <a:pt x="115141" y="623387"/>
                  <a:pt x="128939" y="624619"/>
                  <a:pt x="142049" y="627896"/>
                </a:cubicBezTo>
                <a:cubicBezTo>
                  <a:pt x="151881" y="634451"/>
                  <a:pt x="160977" y="642276"/>
                  <a:pt x="171546" y="647561"/>
                </a:cubicBezTo>
                <a:cubicBezTo>
                  <a:pt x="185651" y="654614"/>
                  <a:pt x="227770" y="664075"/>
                  <a:pt x="240371" y="667225"/>
                </a:cubicBezTo>
                <a:cubicBezTo>
                  <a:pt x="310087" y="713703"/>
                  <a:pt x="233437" y="669472"/>
                  <a:pt x="387855" y="696722"/>
                </a:cubicBezTo>
                <a:cubicBezTo>
                  <a:pt x="405236" y="699789"/>
                  <a:pt x="419759" y="712689"/>
                  <a:pt x="437017" y="716387"/>
                </a:cubicBezTo>
                <a:cubicBezTo>
                  <a:pt x="466036" y="722605"/>
                  <a:pt x="496010" y="722942"/>
                  <a:pt x="525507" y="726219"/>
                </a:cubicBezTo>
                <a:cubicBezTo>
                  <a:pt x="682696" y="765515"/>
                  <a:pt x="579038" y="743334"/>
                  <a:pt x="938462" y="726219"/>
                </a:cubicBezTo>
                <a:cubicBezTo>
                  <a:pt x="951960" y="725576"/>
                  <a:pt x="964540" y="719037"/>
                  <a:pt x="977791" y="716387"/>
                </a:cubicBezTo>
                <a:cubicBezTo>
                  <a:pt x="997339" y="712477"/>
                  <a:pt x="1017236" y="710464"/>
                  <a:pt x="1036784" y="706554"/>
                </a:cubicBezTo>
                <a:cubicBezTo>
                  <a:pt x="1050035" y="703904"/>
                  <a:pt x="1062922" y="699653"/>
                  <a:pt x="1076113" y="696722"/>
                </a:cubicBezTo>
                <a:cubicBezTo>
                  <a:pt x="1092427" y="693097"/>
                  <a:pt x="1108833" y="689879"/>
                  <a:pt x="1125275" y="686890"/>
                </a:cubicBezTo>
                <a:cubicBezTo>
                  <a:pt x="1170264" y="678710"/>
                  <a:pt x="1183455" y="679268"/>
                  <a:pt x="1223597" y="667225"/>
                </a:cubicBezTo>
                <a:cubicBezTo>
                  <a:pt x="1400514" y="614150"/>
                  <a:pt x="1190499" y="677179"/>
                  <a:pt x="1321920" y="627896"/>
                </a:cubicBezTo>
                <a:cubicBezTo>
                  <a:pt x="1334573" y="623151"/>
                  <a:pt x="1348139" y="621341"/>
                  <a:pt x="1361249" y="618064"/>
                </a:cubicBezTo>
                <a:cubicBezTo>
                  <a:pt x="1367804" y="608232"/>
                  <a:pt x="1372557" y="596923"/>
                  <a:pt x="1380913" y="588567"/>
                </a:cubicBezTo>
                <a:cubicBezTo>
                  <a:pt x="1446465" y="523015"/>
                  <a:pt x="1377632" y="618069"/>
                  <a:pt x="1430075" y="539406"/>
                </a:cubicBezTo>
                <a:cubicBezTo>
                  <a:pt x="1452248" y="472885"/>
                  <a:pt x="1445533" y="505749"/>
                  <a:pt x="1430075" y="382090"/>
                </a:cubicBezTo>
                <a:cubicBezTo>
                  <a:pt x="1427790" y="363814"/>
                  <a:pt x="1413124" y="335642"/>
                  <a:pt x="1400578" y="323096"/>
                </a:cubicBezTo>
                <a:cubicBezTo>
                  <a:pt x="1392222" y="314740"/>
                  <a:pt x="1380913" y="309987"/>
                  <a:pt x="1371081" y="303432"/>
                </a:cubicBezTo>
                <a:cubicBezTo>
                  <a:pt x="1347607" y="233007"/>
                  <a:pt x="1381166" y="313567"/>
                  <a:pt x="1331752" y="254270"/>
                </a:cubicBezTo>
                <a:cubicBezTo>
                  <a:pt x="1322369" y="243010"/>
                  <a:pt x="1321470" y="226201"/>
                  <a:pt x="1312087" y="214941"/>
                </a:cubicBezTo>
                <a:cubicBezTo>
                  <a:pt x="1304522" y="205863"/>
                  <a:pt x="1291669" y="202842"/>
                  <a:pt x="1282591" y="195277"/>
                </a:cubicBezTo>
                <a:cubicBezTo>
                  <a:pt x="1271909" y="186375"/>
                  <a:pt x="1263776" y="174682"/>
                  <a:pt x="1253094" y="165780"/>
                </a:cubicBezTo>
                <a:cubicBezTo>
                  <a:pt x="1244016" y="158215"/>
                  <a:pt x="1232675" y="153681"/>
                  <a:pt x="1223597" y="146116"/>
                </a:cubicBezTo>
                <a:cubicBezTo>
                  <a:pt x="1190982" y="118937"/>
                  <a:pt x="1201218" y="115262"/>
                  <a:pt x="1164604" y="96954"/>
                </a:cubicBezTo>
                <a:cubicBezTo>
                  <a:pt x="1155334" y="92319"/>
                  <a:pt x="1144633" y="91205"/>
                  <a:pt x="1135107" y="87122"/>
                </a:cubicBezTo>
                <a:cubicBezTo>
                  <a:pt x="1121635" y="81348"/>
                  <a:pt x="1109387" y="72901"/>
                  <a:pt x="1095778" y="67458"/>
                </a:cubicBezTo>
                <a:cubicBezTo>
                  <a:pt x="985874" y="23496"/>
                  <a:pt x="1070865" y="64834"/>
                  <a:pt x="1017120" y="3796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/>
          <p:cNvSpPr/>
          <p:nvPr/>
        </p:nvSpPr>
        <p:spPr>
          <a:xfrm>
            <a:off x="8033474" y="4083006"/>
            <a:ext cx="1444297" cy="748136"/>
          </a:xfrm>
          <a:custGeom>
            <a:avLst/>
            <a:gdLst>
              <a:gd name="connsiteX0" fmla="*/ 1174436 w 1444297"/>
              <a:gd name="connsiteY0" fmla="*/ 67458 h 748136"/>
              <a:gd name="connsiteX1" fmla="*/ 1125275 w 1444297"/>
              <a:gd name="connsiteY1" fmla="*/ 47793 h 748136"/>
              <a:gd name="connsiteX2" fmla="*/ 997455 w 1444297"/>
              <a:gd name="connsiteY2" fmla="*/ 28129 h 748136"/>
              <a:gd name="connsiteX3" fmla="*/ 594333 w 1444297"/>
              <a:gd name="connsiteY3" fmla="*/ 8464 h 748136"/>
              <a:gd name="connsiteX4" fmla="*/ 299365 w 1444297"/>
              <a:gd name="connsiteY4" fmla="*/ 18296 h 748136"/>
              <a:gd name="connsiteX5" fmla="*/ 269868 w 1444297"/>
              <a:gd name="connsiteY5" fmla="*/ 28129 h 748136"/>
              <a:gd name="connsiteX6" fmla="*/ 230539 w 1444297"/>
              <a:gd name="connsiteY6" fmla="*/ 37961 h 748136"/>
              <a:gd name="connsiteX7" fmla="*/ 201042 w 1444297"/>
              <a:gd name="connsiteY7" fmla="*/ 57625 h 748136"/>
              <a:gd name="connsiteX8" fmla="*/ 171546 w 1444297"/>
              <a:gd name="connsiteY8" fmla="*/ 67458 h 748136"/>
              <a:gd name="connsiteX9" fmla="*/ 142049 w 1444297"/>
              <a:gd name="connsiteY9" fmla="*/ 96954 h 748136"/>
              <a:gd name="connsiteX10" fmla="*/ 102720 w 1444297"/>
              <a:gd name="connsiteY10" fmla="*/ 165780 h 748136"/>
              <a:gd name="connsiteX11" fmla="*/ 92887 w 1444297"/>
              <a:gd name="connsiteY11" fmla="*/ 195277 h 748136"/>
              <a:gd name="connsiteX12" fmla="*/ 53558 w 1444297"/>
              <a:gd name="connsiteY12" fmla="*/ 254270 h 748136"/>
              <a:gd name="connsiteX13" fmla="*/ 33894 w 1444297"/>
              <a:gd name="connsiteY13" fmla="*/ 283767 h 748136"/>
              <a:gd name="connsiteX14" fmla="*/ 14229 w 1444297"/>
              <a:gd name="connsiteY14" fmla="*/ 342761 h 748136"/>
              <a:gd name="connsiteX15" fmla="*/ 14229 w 1444297"/>
              <a:gd name="connsiteY15" fmla="*/ 539406 h 748136"/>
              <a:gd name="connsiteX16" fmla="*/ 102720 w 1444297"/>
              <a:gd name="connsiteY16" fmla="*/ 618064 h 748136"/>
              <a:gd name="connsiteX17" fmla="*/ 142049 w 1444297"/>
              <a:gd name="connsiteY17" fmla="*/ 627896 h 748136"/>
              <a:gd name="connsiteX18" fmla="*/ 171546 w 1444297"/>
              <a:gd name="connsiteY18" fmla="*/ 647561 h 748136"/>
              <a:gd name="connsiteX19" fmla="*/ 240371 w 1444297"/>
              <a:gd name="connsiteY19" fmla="*/ 667225 h 748136"/>
              <a:gd name="connsiteX20" fmla="*/ 387855 w 1444297"/>
              <a:gd name="connsiteY20" fmla="*/ 696722 h 748136"/>
              <a:gd name="connsiteX21" fmla="*/ 437017 w 1444297"/>
              <a:gd name="connsiteY21" fmla="*/ 716387 h 748136"/>
              <a:gd name="connsiteX22" fmla="*/ 525507 w 1444297"/>
              <a:gd name="connsiteY22" fmla="*/ 726219 h 748136"/>
              <a:gd name="connsiteX23" fmla="*/ 938462 w 1444297"/>
              <a:gd name="connsiteY23" fmla="*/ 726219 h 748136"/>
              <a:gd name="connsiteX24" fmla="*/ 977791 w 1444297"/>
              <a:gd name="connsiteY24" fmla="*/ 716387 h 748136"/>
              <a:gd name="connsiteX25" fmla="*/ 1036784 w 1444297"/>
              <a:gd name="connsiteY25" fmla="*/ 706554 h 748136"/>
              <a:gd name="connsiteX26" fmla="*/ 1076113 w 1444297"/>
              <a:gd name="connsiteY26" fmla="*/ 696722 h 748136"/>
              <a:gd name="connsiteX27" fmla="*/ 1125275 w 1444297"/>
              <a:gd name="connsiteY27" fmla="*/ 686890 h 748136"/>
              <a:gd name="connsiteX28" fmla="*/ 1223597 w 1444297"/>
              <a:gd name="connsiteY28" fmla="*/ 667225 h 748136"/>
              <a:gd name="connsiteX29" fmla="*/ 1321920 w 1444297"/>
              <a:gd name="connsiteY29" fmla="*/ 627896 h 748136"/>
              <a:gd name="connsiteX30" fmla="*/ 1361249 w 1444297"/>
              <a:gd name="connsiteY30" fmla="*/ 618064 h 748136"/>
              <a:gd name="connsiteX31" fmla="*/ 1380913 w 1444297"/>
              <a:gd name="connsiteY31" fmla="*/ 588567 h 748136"/>
              <a:gd name="connsiteX32" fmla="*/ 1430075 w 1444297"/>
              <a:gd name="connsiteY32" fmla="*/ 539406 h 748136"/>
              <a:gd name="connsiteX33" fmla="*/ 1430075 w 1444297"/>
              <a:gd name="connsiteY33" fmla="*/ 382090 h 748136"/>
              <a:gd name="connsiteX34" fmla="*/ 1400578 w 1444297"/>
              <a:gd name="connsiteY34" fmla="*/ 323096 h 748136"/>
              <a:gd name="connsiteX35" fmla="*/ 1371081 w 1444297"/>
              <a:gd name="connsiteY35" fmla="*/ 303432 h 748136"/>
              <a:gd name="connsiteX36" fmla="*/ 1331752 w 1444297"/>
              <a:gd name="connsiteY36" fmla="*/ 254270 h 748136"/>
              <a:gd name="connsiteX37" fmla="*/ 1312087 w 1444297"/>
              <a:gd name="connsiteY37" fmla="*/ 214941 h 748136"/>
              <a:gd name="connsiteX38" fmla="*/ 1282591 w 1444297"/>
              <a:gd name="connsiteY38" fmla="*/ 195277 h 748136"/>
              <a:gd name="connsiteX39" fmla="*/ 1253094 w 1444297"/>
              <a:gd name="connsiteY39" fmla="*/ 165780 h 748136"/>
              <a:gd name="connsiteX40" fmla="*/ 1223597 w 1444297"/>
              <a:gd name="connsiteY40" fmla="*/ 146116 h 748136"/>
              <a:gd name="connsiteX41" fmla="*/ 1164604 w 1444297"/>
              <a:gd name="connsiteY41" fmla="*/ 96954 h 748136"/>
              <a:gd name="connsiteX42" fmla="*/ 1135107 w 1444297"/>
              <a:gd name="connsiteY42" fmla="*/ 87122 h 748136"/>
              <a:gd name="connsiteX43" fmla="*/ 1095778 w 1444297"/>
              <a:gd name="connsiteY43" fmla="*/ 67458 h 748136"/>
              <a:gd name="connsiteX44" fmla="*/ 1017120 w 1444297"/>
              <a:gd name="connsiteY44" fmla="*/ 37961 h 74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4297" h="748136">
                <a:moveTo>
                  <a:pt x="1174436" y="67458"/>
                </a:moveTo>
                <a:cubicBezTo>
                  <a:pt x="1158049" y="60903"/>
                  <a:pt x="1142303" y="52437"/>
                  <a:pt x="1125275" y="47793"/>
                </a:cubicBezTo>
                <a:cubicBezTo>
                  <a:pt x="1110270" y="43701"/>
                  <a:pt x="1008307" y="29679"/>
                  <a:pt x="997455" y="28129"/>
                </a:cubicBezTo>
                <a:cubicBezTo>
                  <a:pt x="852289" y="-20263"/>
                  <a:pt x="948007" y="8464"/>
                  <a:pt x="594333" y="8464"/>
                </a:cubicBezTo>
                <a:cubicBezTo>
                  <a:pt x="495956" y="8464"/>
                  <a:pt x="397688" y="15019"/>
                  <a:pt x="299365" y="18296"/>
                </a:cubicBezTo>
                <a:cubicBezTo>
                  <a:pt x="289533" y="21574"/>
                  <a:pt x="279833" y="25282"/>
                  <a:pt x="269868" y="28129"/>
                </a:cubicBezTo>
                <a:cubicBezTo>
                  <a:pt x="256875" y="31841"/>
                  <a:pt x="242960" y="32638"/>
                  <a:pt x="230539" y="37961"/>
                </a:cubicBezTo>
                <a:cubicBezTo>
                  <a:pt x="219678" y="42616"/>
                  <a:pt x="211611" y="52340"/>
                  <a:pt x="201042" y="57625"/>
                </a:cubicBezTo>
                <a:cubicBezTo>
                  <a:pt x="191772" y="62260"/>
                  <a:pt x="181378" y="64180"/>
                  <a:pt x="171546" y="67458"/>
                </a:cubicBezTo>
                <a:cubicBezTo>
                  <a:pt x="161714" y="77290"/>
                  <a:pt x="150951" y="86272"/>
                  <a:pt x="142049" y="96954"/>
                </a:cubicBezTo>
                <a:cubicBezTo>
                  <a:pt x="127526" y="114381"/>
                  <a:pt x="111207" y="145978"/>
                  <a:pt x="102720" y="165780"/>
                </a:cubicBezTo>
                <a:cubicBezTo>
                  <a:pt x="98637" y="175306"/>
                  <a:pt x="97920" y="186217"/>
                  <a:pt x="92887" y="195277"/>
                </a:cubicBezTo>
                <a:cubicBezTo>
                  <a:pt x="81409" y="215936"/>
                  <a:pt x="66668" y="234606"/>
                  <a:pt x="53558" y="254270"/>
                </a:cubicBezTo>
                <a:cubicBezTo>
                  <a:pt x="47003" y="264102"/>
                  <a:pt x="37631" y="272557"/>
                  <a:pt x="33894" y="283767"/>
                </a:cubicBezTo>
                <a:lnTo>
                  <a:pt x="14229" y="342761"/>
                </a:lnTo>
                <a:cubicBezTo>
                  <a:pt x="2970" y="410318"/>
                  <a:pt x="-11180" y="466809"/>
                  <a:pt x="14229" y="539406"/>
                </a:cubicBezTo>
                <a:cubicBezTo>
                  <a:pt x="17932" y="549986"/>
                  <a:pt x="77128" y="607096"/>
                  <a:pt x="102720" y="618064"/>
                </a:cubicBezTo>
                <a:cubicBezTo>
                  <a:pt x="115141" y="623387"/>
                  <a:pt x="128939" y="624619"/>
                  <a:pt x="142049" y="627896"/>
                </a:cubicBezTo>
                <a:cubicBezTo>
                  <a:pt x="151881" y="634451"/>
                  <a:pt x="160977" y="642276"/>
                  <a:pt x="171546" y="647561"/>
                </a:cubicBezTo>
                <a:cubicBezTo>
                  <a:pt x="185651" y="654614"/>
                  <a:pt x="227770" y="664075"/>
                  <a:pt x="240371" y="667225"/>
                </a:cubicBezTo>
                <a:cubicBezTo>
                  <a:pt x="310087" y="713703"/>
                  <a:pt x="233437" y="669472"/>
                  <a:pt x="387855" y="696722"/>
                </a:cubicBezTo>
                <a:cubicBezTo>
                  <a:pt x="405236" y="699789"/>
                  <a:pt x="419759" y="712689"/>
                  <a:pt x="437017" y="716387"/>
                </a:cubicBezTo>
                <a:cubicBezTo>
                  <a:pt x="466036" y="722605"/>
                  <a:pt x="496010" y="722942"/>
                  <a:pt x="525507" y="726219"/>
                </a:cubicBezTo>
                <a:cubicBezTo>
                  <a:pt x="682696" y="765515"/>
                  <a:pt x="579038" y="743334"/>
                  <a:pt x="938462" y="726219"/>
                </a:cubicBezTo>
                <a:cubicBezTo>
                  <a:pt x="951960" y="725576"/>
                  <a:pt x="964540" y="719037"/>
                  <a:pt x="977791" y="716387"/>
                </a:cubicBezTo>
                <a:cubicBezTo>
                  <a:pt x="997339" y="712477"/>
                  <a:pt x="1017236" y="710464"/>
                  <a:pt x="1036784" y="706554"/>
                </a:cubicBezTo>
                <a:cubicBezTo>
                  <a:pt x="1050035" y="703904"/>
                  <a:pt x="1062922" y="699653"/>
                  <a:pt x="1076113" y="696722"/>
                </a:cubicBezTo>
                <a:cubicBezTo>
                  <a:pt x="1092427" y="693097"/>
                  <a:pt x="1108833" y="689879"/>
                  <a:pt x="1125275" y="686890"/>
                </a:cubicBezTo>
                <a:cubicBezTo>
                  <a:pt x="1170264" y="678710"/>
                  <a:pt x="1183455" y="679268"/>
                  <a:pt x="1223597" y="667225"/>
                </a:cubicBezTo>
                <a:cubicBezTo>
                  <a:pt x="1400514" y="614150"/>
                  <a:pt x="1190499" y="677179"/>
                  <a:pt x="1321920" y="627896"/>
                </a:cubicBezTo>
                <a:cubicBezTo>
                  <a:pt x="1334573" y="623151"/>
                  <a:pt x="1348139" y="621341"/>
                  <a:pt x="1361249" y="618064"/>
                </a:cubicBezTo>
                <a:cubicBezTo>
                  <a:pt x="1367804" y="608232"/>
                  <a:pt x="1372557" y="596923"/>
                  <a:pt x="1380913" y="588567"/>
                </a:cubicBezTo>
                <a:cubicBezTo>
                  <a:pt x="1446465" y="523015"/>
                  <a:pt x="1377632" y="618069"/>
                  <a:pt x="1430075" y="539406"/>
                </a:cubicBezTo>
                <a:cubicBezTo>
                  <a:pt x="1452248" y="472885"/>
                  <a:pt x="1445533" y="505749"/>
                  <a:pt x="1430075" y="382090"/>
                </a:cubicBezTo>
                <a:cubicBezTo>
                  <a:pt x="1427790" y="363814"/>
                  <a:pt x="1413124" y="335642"/>
                  <a:pt x="1400578" y="323096"/>
                </a:cubicBezTo>
                <a:cubicBezTo>
                  <a:pt x="1392222" y="314740"/>
                  <a:pt x="1380913" y="309987"/>
                  <a:pt x="1371081" y="303432"/>
                </a:cubicBezTo>
                <a:cubicBezTo>
                  <a:pt x="1347607" y="233007"/>
                  <a:pt x="1381166" y="313567"/>
                  <a:pt x="1331752" y="254270"/>
                </a:cubicBezTo>
                <a:cubicBezTo>
                  <a:pt x="1322369" y="243010"/>
                  <a:pt x="1321470" y="226201"/>
                  <a:pt x="1312087" y="214941"/>
                </a:cubicBezTo>
                <a:cubicBezTo>
                  <a:pt x="1304522" y="205863"/>
                  <a:pt x="1291669" y="202842"/>
                  <a:pt x="1282591" y="195277"/>
                </a:cubicBezTo>
                <a:cubicBezTo>
                  <a:pt x="1271909" y="186375"/>
                  <a:pt x="1263776" y="174682"/>
                  <a:pt x="1253094" y="165780"/>
                </a:cubicBezTo>
                <a:cubicBezTo>
                  <a:pt x="1244016" y="158215"/>
                  <a:pt x="1232675" y="153681"/>
                  <a:pt x="1223597" y="146116"/>
                </a:cubicBezTo>
                <a:cubicBezTo>
                  <a:pt x="1190982" y="118937"/>
                  <a:pt x="1201218" y="115262"/>
                  <a:pt x="1164604" y="96954"/>
                </a:cubicBezTo>
                <a:cubicBezTo>
                  <a:pt x="1155334" y="92319"/>
                  <a:pt x="1144633" y="91205"/>
                  <a:pt x="1135107" y="87122"/>
                </a:cubicBezTo>
                <a:cubicBezTo>
                  <a:pt x="1121635" y="81348"/>
                  <a:pt x="1109387" y="72901"/>
                  <a:pt x="1095778" y="67458"/>
                </a:cubicBezTo>
                <a:cubicBezTo>
                  <a:pt x="985874" y="23496"/>
                  <a:pt x="1070865" y="64834"/>
                  <a:pt x="1017120" y="3796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49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Long Run Aggregate Supply Shocks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Supply shocks shift the supply left or right.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40619" y="2499303"/>
          <a:ext cx="10413180" cy="407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060">
                  <a:extLst>
                    <a:ext uri="{9D8B030D-6E8A-4147-A177-3AD203B41FA5}">
                      <a16:colId xmlns:a16="http://schemas.microsoft.com/office/drawing/2014/main" val="2470942163"/>
                    </a:ext>
                  </a:extLst>
                </a:gridCol>
                <a:gridCol w="3471060">
                  <a:extLst>
                    <a:ext uri="{9D8B030D-6E8A-4147-A177-3AD203B41FA5}">
                      <a16:colId xmlns:a16="http://schemas.microsoft.com/office/drawing/2014/main" val="1186645569"/>
                    </a:ext>
                  </a:extLst>
                </a:gridCol>
                <a:gridCol w="3471060">
                  <a:extLst>
                    <a:ext uri="{9D8B030D-6E8A-4147-A177-3AD203B41FA5}">
                      <a16:colId xmlns:a16="http://schemas.microsoft.com/office/drawing/2014/main" val="551176128"/>
                    </a:ext>
                  </a:extLst>
                </a:gridCol>
              </a:tblGrid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Factor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Increase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Decrease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64829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Technology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74221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Education of Workers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887032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Number of machines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714583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Population increase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413224"/>
                  </a:ext>
                </a:extLst>
              </a:tr>
              <a:tr h="432297">
                <a:tc>
                  <a:txBody>
                    <a:bodyPr/>
                    <a:lstStyle/>
                    <a:p>
                      <a:r>
                        <a:rPr lang="en-AU" dirty="0" smtClean="0"/>
                        <a:t>Discovery of new</a:t>
                      </a:r>
                      <a:r>
                        <a:rPr lang="en-AU" baseline="0" dirty="0" smtClean="0"/>
                        <a:t> resources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50189"/>
                  </a:ext>
                </a:extLst>
              </a:tr>
              <a:tr h="443126">
                <a:tc>
                  <a:txBody>
                    <a:bodyPr/>
                    <a:lstStyle/>
                    <a:p>
                      <a:r>
                        <a:rPr lang="en-AU" dirty="0" smtClean="0"/>
                        <a:t>Climate Change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501616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r>
                        <a:rPr lang="en-AU" dirty="0" smtClean="0"/>
                        <a:t>Long term change to corporate</a:t>
                      </a:r>
                      <a:r>
                        <a:rPr lang="en-AU" baseline="0" dirty="0" smtClean="0"/>
                        <a:t> tax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269268"/>
                  </a:ext>
                </a:extLst>
              </a:tr>
              <a:tr h="708597">
                <a:tc>
                  <a:txBody>
                    <a:bodyPr/>
                    <a:lstStyle/>
                    <a:p>
                      <a:r>
                        <a:rPr lang="en-AU" dirty="0" smtClean="0"/>
                        <a:t>Aging Population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990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3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096000" y="2261419"/>
            <a:ext cx="5987845" cy="43458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ounded Rectangle 10"/>
          <p:cNvSpPr/>
          <p:nvPr/>
        </p:nvSpPr>
        <p:spPr>
          <a:xfrm>
            <a:off x="108155" y="2460523"/>
            <a:ext cx="5879690" cy="41467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99" y="314846"/>
            <a:ext cx="10515600" cy="755752"/>
          </a:xfrm>
        </p:spPr>
        <p:txBody>
          <a:bodyPr/>
          <a:lstStyle/>
          <a:p>
            <a:r>
              <a:rPr lang="en-AU" dirty="0" smtClean="0"/>
              <a:t>Change in SRAS and LRAS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99" y="1315828"/>
            <a:ext cx="10515600" cy="1222375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/>
              <a:t>A </a:t>
            </a:r>
            <a:r>
              <a:rPr lang="en-AU" dirty="0" smtClean="0">
                <a:solidFill>
                  <a:srgbClr val="00B0F0"/>
                </a:solidFill>
              </a:rPr>
              <a:t>change in short run supply factors </a:t>
            </a:r>
            <a:r>
              <a:rPr lang="en-AU" dirty="0" smtClean="0"/>
              <a:t>which are not permanent will </a:t>
            </a:r>
            <a:r>
              <a:rPr lang="en-AU" dirty="0">
                <a:solidFill>
                  <a:srgbClr val="00B0F0"/>
                </a:solidFill>
              </a:rPr>
              <a:t>change the </a:t>
            </a:r>
            <a:r>
              <a:rPr lang="en-AU" dirty="0" smtClean="0">
                <a:solidFill>
                  <a:srgbClr val="00B0F0"/>
                </a:solidFill>
              </a:rPr>
              <a:t>SRAS only </a:t>
            </a:r>
            <a:r>
              <a:rPr lang="en-AU" dirty="0" smtClean="0"/>
              <a:t>but not LRAS.</a:t>
            </a:r>
          </a:p>
          <a:p>
            <a:r>
              <a:rPr lang="en-AU" dirty="0" smtClean="0"/>
              <a:t>A change in </a:t>
            </a:r>
            <a:r>
              <a:rPr lang="en-AU" dirty="0" smtClean="0">
                <a:solidFill>
                  <a:srgbClr val="00B050"/>
                </a:solidFill>
              </a:rPr>
              <a:t>long run, permanent factors </a:t>
            </a:r>
            <a:r>
              <a:rPr lang="en-AU" dirty="0" smtClean="0"/>
              <a:t>will change </a:t>
            </a:r>
            <a:r>
              <a:rPr lang="en-AU" dirty="0">
                <a:solidFill>
                  <a:srgbClr val="00B050"/>
                </a:solidFill>
              </a:rPr>
              <a:t>BOTH the SRAS and the LRAS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72370" y="2497394"/>
            <a:ext cx="4962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err="1" smtClean="0"/>
              <a:t>Eg</a:t>
            </a:r>
            <a:r>
              <a:rPr lang="en-AU" sz="2000" b="1" dirty="0" smtClean="0"/>
              <a:t>. An earthquake causes a decrease in production for a few weeks.</a:t>
            </a:r>
            <a:endParaRPr lang="en-A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00019" y="2460523"/>
            <a:ext cx="4962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err="1" smtClean="0"/>
              <a:t>Eg</a:t>
            </a:r>
            <a:r>
              <a:rPr lang="en-AU" sz="2000" b="1" dirty="0" smtClean="0"/>
              <a:t>. Education reforms cause large parts of the population to have improved knowledge and skills.</a:t>
            </a:r>
            <a:endParaRPr lang="en-AU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784" y="3143725"/>
            <a:ext cx="3603385" cy="3320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34" y="3093334"/>
            <a:ext cx="3712757" cy="3421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310" y="3313471"/>
            <a:ext cx="17974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SRAS will shift to the left, as production is reduced.</a:t>
            </a:r>
          </a:p>
          <a:p>
            <a:endParaRPr lang="en-AU" dirty="0"/>
          </a:p>
          <a:p>
            <a:r>
              <a:rPr lang="en-AU" dirty="0" smtClean="0"/>
              <a:t>LRAS will be unchanged because the situation will soon be resolved.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345505" y="3612914"/>
            <a:ext cx="1797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Both the LRAS and SRAS will increase. 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7258583" y="170176"/>
            <a:ext cx="466049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Long term factors shift both the SRAS and LRAS.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Short term factors shift only the SRAS.</a:t>
            </a:r>
            <a:endParaRPr lang="en-AU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84791" y="3720276"/>
            <a:ext cx="13689" cy="2243644"/>
          </a:xfrm>
          <a:prstGeom prst="line">
            <a:avLst/>
          </a:pr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615946" y="4227847"/>
            <a:ext cx="2204720" cy="1555366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495427" y="3566160"/>
            <a:ext cx="2066289" cy="144967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 flipH="1">
            <a:off x="3205749" y="4586522"/>
            <a:ext cx="449449" cy="168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ight Arrow 21"/>
          <p:cNvSpPr/>
          <p:nvPr/>
        </p:nvSpPr>
        <p:spPr>
          <a:xfrm>
            <a:off x="10197397" y="4755020"/>
            <a:ext cx="381797" cy="168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5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AD, SRAS, LRAS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40933"/>
            <a:ext cx="7603066" cy="474133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AD</a:t>
            </a:r>
            <a:r>
              <a:rPr lang="en-US" dirty="0" smtClean="0"/>
              <a:t>, Aggregate Demand – demand for all goods and services in the economy (Equal to C+I+G+(X-M))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AS</a:t>
            </a:r>
            <a:r>
              <a:rPr lang="en-US" dirty="0" smtClean="0"/>
              <a:t>, Aggregate Supply – production function of all goods and services in the economy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SRAS</a:t>
            </a:r>
            <a:r>
              <a:rPr lang="en-US" dirty="0" smtClean="0"/>
              <a:t>, Short Run Aggregate Supply – production function of all goods and services in the economy in the short run</a:t>
            </a:r>
          </a:p>
          <a:p>
            <a:pPr lvl="2"/>
            <a:r>
              <a:rPr lang="en-US" dirty="0" smtClean="0"/>
              <a:t>Slopes up as a result of </a:t>
            </a:r>
            <a:r>
              <a:rPr lang="en-US" dirty="0" smtClean="0">
                <a:solidFill>
                  <a:srgbClr val="00B0F0"/>
                </a:solidFill>
              </a:rPr>
              <a:t>sticky wages</a:t>
            </a:r>
            <a:r>
              <a:rPr lang="en-US" dirty="0" smtClean="0"/>
              <a:t> (price of labor is fixed in the short run)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LRAS</a:t>
            </a:r>
            <a:r>
              <a:rPr lang="en-US" dirty="0" smtClean="0"/>
              <a:t>, Long Run Aggregate Supply – </a:t>
            </a:r>
            <a:r>
              <a:rPr lang="en-US" dirty="0"/>
              <a:t>production function of all goods and services in the economy in the </a:t>
            </a:r>
            <a:r>
              <a:rPr lang="en-US" dirty="0" smtClean="0"/>
              <a:t>long run</a:t>
            </a:r>
          </a:p>
          <a:p>
            <a:pPr lvl="2"/>
            <a:r>
              <a:rPr lang="en-US" dirty="0" smtClean="0"/>
              <a:t>This represents the long run productive capacity of the economy</a:t>
            </a:r>
          </a:p>
          <a:p>
            <a:pPr lvl="3"/>
            <a:r>
              <a:rPr lang="en-US" dirty="0" smtClean="0"/>
              <a:t>Things such as technology level, education level, government stability etc. are important for LRAS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0" y="48155"/>
            <a:ext cx="24765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858" y="2410355"/>
            <a:ext cx="2261384" cy="208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308" y="4492618"/>
            <a:ext cx="2750483" cy="21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7500" y="0"/>
            <a:ext cx="5768668" cy="688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Output Gaps / Equilibrium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36272" y="3893984"/>
            <a:ext cx="4365181" cy="2692054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B0F0"/>
                </a:solidFill>
              </a:rPr>
              <a:t>economy naturally returns to long run equilibrium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B050"/>
                </a:solidFill>
              </a:rPr>
              <a:t>SRAS will adjust once the wages become less sticky in the Long Run</a:t>
            </a:r>
            <a:r>
              <a:rPr lang="en-US" dirty="0" smtClean="0"/>
              <a:t>.</a:t>
            </a:r>
          </a:p>
          <a:p>
            <a:pPr lvl="1"/>
            <a:r>
              <a:rPr lang="en-US" b="1" dirty="0" smtClean="0"/>
              <a:t>Recessio</a:t>
            </a:r>
            <a:r>
              <a:rPr lang="en-US" dirty="0" smtClean="0"/>
              <a:t>n: price level falls and so employers will eventually lower wages which pushes SRAS to the right</a:t>
            </a:r>
          </a:p>
          <a:p>
            <a:pPr lvl="1"/>
            <a:r>
              <a:rPr lang="en-US" b="1" dirty="0" smtClean="0"/>
              <a:t>Overheatin</a:t>
            </a:r>
            <a:r>
              <a:rPr lang="en-US" dirty="0" smtClean="0"/>
              <a:t>g: price level increases and so employees ask for higher wages which pushes SRAS to the left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3" y="3970318"/>
            <a:ext cx="5719868" cy="2857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79119" y="0"/>
            <a:ext cx="4724400" cy="36933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Run Equilibrium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economy is producing at potential output. (all three curves are in equilibrium)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Output Gap (Recessionary Gap)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economy produces less, caused by a negative AD or SRAS shock.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SRAS Shock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stagflation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Output Gap (Inflationary Gap)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economy produces more than potential output, caused by a positive AD or SRAS shock.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AD shock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inflationary gap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0" y="712267"/>
            <a:ext cx="6718434" cy="25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63762" cy="37342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AD/AS Equilibrium Summary</a:t>
            </a:r>
            <a:endParaRPr lang="en-A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703386" y="1046283"/>
          <a:ext cx="10650414" cy="5372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006">
                  <a:extLst>
                    <a:ext uri="{9D8B030D-6E8A-4147-A177-3AD203B41FA5}">
                      <a16:colId xmlns:a16="http://schemas.microsoft.com/office/drawing/2014/main" val="1067574938"/>
                    </a:ext>
                  </a:extLst>
                </a:gridCol>
                <a:gridCol w="5152293">
                  <a:extLst>
                    <a:ext uri="{9D8B030D-6E8A-4147-A177-3AD203B41FA5}">
                      <a16:colId xmlns:a16="http://schemas.microsoft.com/office/drawing/2014/main" val="3184685417"/>
                    </a:ext>
                  </a:extLst>
                </a:gridCol>
                <a:gridCol w="4821115">
                  <a:extLst>
                    <a:ext uri="{9D8B030D-6E8A-4147-A177-3AD203B41FA5}">
                      <a16:colId xmlns:a16="http://schemas.microsoft.com/office/drawing/2014/main" val="2361944351"/>
                    </a:ext>
                  </a:extLst>
                </a:gridCol>
              </a:tblGrid>
              <a:tr h="594261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Decreases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Increases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946191"/>
                  </a:ext>
                </a:extLst>
              </a:tr>
              <a:tr h="2388921">
                <a:tc>
                  <a:txBody>
                    <a:bodyPr/>
                    <a:lstStyle/>
                    <a:p>
                      <a:r>
                        <a:rPr lang="en-AU" dirty="0" smtClean="0"/>
                        <a:t>AD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596621"/>
                  </a:ext>
                </a:extLst>
              </a:tr>
              <a:tr h="2388921">
                <a:tc>
                  <a:txBody>
                    <a:bodyPr/>
                    <a:lstStyle/>
                    <a:p>
                      <a:r>
                        <a:rPr lang="en-AU" dirty="0" smtClean="0"/>
                        <a:t>SRAS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29308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02" y="1673539"/>
            <a:ext cx="2202794" cy="2274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293" y="1796631"/>
            <a:ext cx="2303585" cy="199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1515" y="1796631"/>
            <a:ext cx="2136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Negative Output Gap</a:t>
            </a:r>
            <a:r>
              <a:rPr lang="en-AU" dirty="0" smtClean="0"/>
              <a:t> / Recessionary Gap, sometimes called a Deflationary Gap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51470" y="1796631"/>
            <a:ext cx="213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Positive Output Gap </a:t>
            </a:r>
            <a:r>
              <a:rPr lang="en-AU" dirty="0" smtClean="0"/>
              <a:t>/ Inflationary Gap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257" y="4184347"/>
            <a:ext cx="2681655" cy="2128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816" y="4184347"/>
            <a:ext cx="2136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Negative Output Gap</a:t>
            </a:r>
            <a:r>
              <a:rPr lang="en-AU" dirty="0" smtClean="0"/>
              <a:t> / Recessionary Gap</a:t>
            </a:r>
          </a:p>
          <a:p>
            <a:endParaRPr lang="en-AU" dirty="0"/>
          </a:p>
          <a:p>
            <a:r>
              <a:rPr lang="en-AU" dirty="0" smtClean="0"/>
              <a:t>Stagflation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302" y="4114800"/>
            <a:ext cx="2416068" cy="2198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14338" y="4255474"/>
            <a:ext cx="187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Positive Output Gap </a:t>
            </a:r>
            <a:r>
              <a:rPr lang="en-AU" dirty="0" smtClean="0"/>
              <a:t>but NOT Inflationary Gap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9214338" y="5380892"/>
            <a:ext cx="201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There isn’t anything negative about this situation. Output is higher and inflation is under control.</a:t>
            </a:r>
            <a:endParaRPr lang="en-A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046370" y="2719961"/>
            <a:ext cx="2041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While output is higher, there are concerns about inflation.</a:t>
            </a:r>
            <a:endParaRPr lang="en-A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342273" y="3325137"/>
            <a:ext cx="202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This is the ‘classic’ recession situation.</a:t>
            </a:r>
            <a:endParaRPr lang="en-A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325816" y="5661675"/>
            <a:ext cx="213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This is arguably the worst situation of all because we have low output and inflation.</a:t>
            </a:r>
            <a:endParaRPr lang="en-A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3371928"/>
            <a:ext cx="5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/>
              <a:t>Y</a:t>
            </a:r>
            <a:r>
              <a:rPr lang="en-AU" sz="1200" baseline="-25000" dirty="0" err="1" smtClean="0"/>
              <a:t>actual</a:t>
            </a:r>
            <a:endParaRPr lang="en-A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31699" y="3428168"/>
            <a:ext cx="5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/>
              <a:t>Y</a:t>
            </a:r>
            <a:r>
              <a:rPr lang="en-AU" sz="1200" baseline="-25000" dirty="0" err="1" smtClean="0"/>
              <a:t>actual</a:t>
            </a:r>
            <a:endParaRPr lang="en-A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738132" y="5846340"/>
            <a:ext cx="5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/>
              <a:t>Y</a:t>
            </a:r>
            <a:r>
              <a:rPr lang="en-AU" sz="1200" baseline="-25000" dirty="0" err="1" smtClean="0"/>
              <a:t>actual</a:t>
            </a:r>
            <a:endParaRPr lang="en-AU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986676" y="5377005"/>
            <a:ext cx="0" cy="41938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01962" y="5310554"/>
            <a:ext cx="1084714" cy="16501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939453" y="5284311"/>
            <a:ext cx="75957" cy="457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2420818" y="4847633"/>
            <a:ext cx="75957" cy="457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3009228" y="3110319"/>
            <a:ext cx="475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AD</a:t>
            </a:r>
            <a:r>
              <a:rPr lang="en-AU" sz="1200" baseline="-25000" dirty="0" smtClean="0"/>
              <a:t>1</a:t>
            </a:r>
            <a:endParaRPr lang="en-AU" sz="1200" dirty="0"/>
          </a:p>
        </p:txBody>
      </p:sp>
      <p:cxnSp>
        <p:nvCxnSpPr>
          <p:cNvPr id="23" name="Straight Connector 22"/>
          <p:cNvCxnSpPr>
            <a:endCxn id="26" idx="2"/>
          </p:cNvCxnSpPr>
          <p:nvPr/>
        </p:nvCxnSpPr>
        <p:spPr>
          <a:xfrm>
            <a:off x="2261716" y="2119796"/>
            <a:ext cx="1267327" cy="112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065005" y="2093181"/>
            <a:ext cx="1267327" cy="112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101" y="3110317"/>
            <a:ext cx="200053" cy="1619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91484" y="2971818"/>
            <a:ext cx="475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AD</a:t>
            </a:r>
            <a:r>
              <a:rPr lang="en-AU" sz="1200" baseline="-25000" dirty="0"/>
              <a:t>0</a:t>
            </a:r>
            <a:endParaRPr lang="en-AU" sz="1200" dirty="0"/>
          </a:p>
        </p:txBody>
      </p:sp>
      <p:sp>
        <p:nvSpPr>
          <p:cNvPr id="29" name="Right Arrow 28"/>
          <p:cNvSpPr/>
          <p:nvPr/>
        </p:nvSpPr>
        <p:spPr>
          <a:xfrm rot="10800000">
            <a:off x="2918594" y="2971818"/>
            <a:ext cx="254516" cy="138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ight Arrow 29"/>
          <p:cNvSpPr/>
          <p:nvPr/>
        </p:nvSpPr>
        <p:spPr>
          <a:xfrm>
            <a:off x="8009745" y="2792662"/>
            <a:ext cx="238342" cy="119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ight Arrow 30"/>
          <p:cNvSpPr/>
          <p:nvPr/>
        </p:nvSpPr>
        <p:spPr>
          <a:xfrm>
            <a:off x="8094846" y="4765026"/>
            <a:ext cx="237486" cy="12832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TextBox 31"/>
          <p:cNvSpPr txBox="1"/>
          <p:nvPr/>
        </p:nvSpPr>
        <p:spPr>
          <a:xfrm>
            <a:off x="8464616" y="2971817"/>
            <a:ext cx="475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AD</a:t>
            </a:r>
            <a:r>
              <a:rPr lang="en-AU" sz="1200" baseline="-25000" dirty="0" smtClean="0"/>
              <a:t>1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84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Unit </a:t>
            </a:r>
            <a:r>
              <a:rPr lang="en-US" b="1" smtClean="0"/>
              <a:t>3 Krugman Book Modules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3.1 </a:t>
            </a:r>
            <a:r>
              <a:rPr lang="en-US"/>
              <a:t>Aggregate Demand (AD) </a:t>
            </a:r>
            <a:r>
              <a:rPr lang="en-US">
                <a:solidFill>
                  <a:srgbClr val="FF0000"/>
                </a:solidFill>
              </a:rPr>
              <a:t>Module 17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3.2 Multipliers </a:t>
            </a:r>
            <a:r>
              <a:rPr lang="en-US">
                <a:solidFill>
                  <a:srgbClr val="FF0000"/>
                </a:solidFill>
              </a:rPr>
              <a:t>Module 16 Module 21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3.3 Short-Run Aggregate Supply (SRAS) </a:t>
            </a:r>
            <a:r>
              <a:rPr lang="en-US">
                <a:solidFill>
                  <a:srgbClr val="FF0000"/>
                </a:solidFill>
              </a:rPr>
              <a:t>Module 18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3.4 Long-Run Aggregate Supply (LRAS) </a:t>
            </a:r>
            <a:r>
              <a:rPr lang="en-US">
                <a:solidFill>
                  <a:srgbClr val="FF0000"/>
                </a:solidFill>
              </a:rPr>
              <a:t>Module 18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3.5 Equilibrium in the Aggregate Demand–Aggregate Supply (AD–AS) Model </a:t>
            </a:r>
            <a:r>
              <a:rPr lang="en-US">
                <a:solidFill>
                  <a:srgbClr val="FF0000"/>
                </a:solidFill>
              </a:rPr>
              <a:t>Module 19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3.6 Changes in the AD–AS Model in the Short Run </a:t>
            </a:r>
            <a:r>
              <a:rPr lang="en-US">
                <a:solidFill>
                  <a:srgbClr val="FF0000"/>
                </a:solidFill>
              </a:rPr>
              <a:t>Module 19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3.7 Long-Run Self-Adjustment </a:t>
            </a:r>
            <a:r>
              <a:rPr lang="en-US">
                <a:solidFill>
                  <a:srgbClr val="FF0000"/>
                </a:solidFill>
              </a:rPr>
              <a:t>Module 18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3.8 Fiscal Policy </a:t>
            </a:r>
            <a:r>
              <a:rPr lang="en-US">
                <a:solidFill>
                  <a:srgbClr val="FF0000"/>
                </a:solidFill>
              </a:rPr>
              <a:t>Module 20 Module 21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3.9 Automatic Stabilizers </a:t>
            </a:r>
            <a:r>
              <a:rPr lang="en-US">
                <a:solidFill>
                  <a:srgbClr val="FF0000"/>
                </a:solidFill>
              </a:rPr>
              <a:t>Module 21</a:t>
            </a:r>
            <a:endParaRPr lang="en-AU">
              <a:solidFill>
                <a:srgbClr val="FF000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53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640" y="1178560"/>
            <a:ext cx="6593840" cy="5330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45" y="170846"/>
            <a:ext cx="10515600" cy="1325563"/>
          </a:xfrm>
        </p:spPr>
        <p:txBody>
          <a:bodyPr/>
          <a:lstStyle/>
          <a:p>
            <a:r>
              <a:rPr lang="en-US" dirty="0" smtClean="0"/>
              <a:t>Potential Output/Long Run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1265" y="365125"/>
            <a:ext cx="2389961" cy="11281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‘nice, happy’ level of the economy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14166" y="2146375"/>
            <a:ext cx="445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(NRU = Natural Rate of Unemployment = structural + frictional unemployment)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08" y="1546708"/>
            <a:ext cx="5991225" cy="48101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86410" y="4382460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1691467" y="246629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1764534" y="4925234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406" y="1431869"/>
            <a:ext cx="3375211" cy="2312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5524" y="2660888"/>
            <a:ext cx="2595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Unemployment = NRU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524" y="1878793"/>
            <a:ext cx="25952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Output = Potential Output</a:t>
            </a:r>
          </a:p>
        </p:txBody>
      </p:sp>
    </p:spTree>
    <p:extLst>
      <p:ext uri="{BB962C8B-B14F-4D97-AF65-F5344CB8AC3E}">
        <p14:creationId xmlns:p14="http://schemas.microsoft.com/office/powerpoint/2010/main" val="6865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4640" y="1178560"/>
            <a:ext cx="6593840" cy="5330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41958"/>
            <a:ext cx="10515600" cy="1325563"/>
          </a:xfrm>
        </p:spPr>
        <p:txBody>
          <a:bodyPr/>
          <a:lstStyle/>
          <a:p>
            <a:r>
              <a:rPr lang="en-US" dirty="0" smtClean="0"/>
              <a:t>Positive Output Gap/Inflationary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39201" y="365124"/>
            <a:ext cx="2812026" cy="53651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‘go </a:t>
            </a:r>
            <a:r>
              <a:rPr lang="en-US" sz="2400" dirty="0" err="1" smtClean="0"/>
              <a:t>go</a:t>
            </a:r>
            <a:r>
              <a:rPr lang="en-US" sz="2400" dirty="0" smtClean="0"/>
              <a:t> </a:t>
            </a:r>
            <a:r>
              <a:rPr lang="en-US" sz="2400" dirty="0" err="1" smtClean="0"/>
              <a:t>go</a:t>
            </a:r>
            <a:r>
              <a:rPr lang="en-US" sz="2400" dirty="0" smtClean="0"/>
              <a:t>’ level of the economy</a:t>
            </a:r>
          </a:p>
          <a:p>
            <a:endParaRPr lang="en-US" sz="2400" dirty="0"/>
          </a:p>
          <a:p>
            <a:r>
              <a:rPr lang="en-US" sz="2400" dirty="0" smtClean="0"/>
              <a:t>The economy is producing more and there is lower unemployment but </a:t>
            </a:r>
            <a:r>
              <a:rPr lang="en-US" sz="2400" dirty="0" smtClean="0">
                <a:solidFill>
                  <a:srgbClr val="00B0F0"/>
                </a:solidFill>
              </a:rPr>
              <a:t>prices are going </a:t>
            </a:r>
            <a:r>
              <a:rPr lang="en-US" sz="2400" dirty="0" smtClean="0"/>
              <a:t>up. We can say the </a:t>
            </a:r>
            <a:r>
              <a:rPr lang="en-US" sz="2400" dirty="0" smtClean="0">
                <a:solidFill>
                  <a:srgbClr val="00B0F0"/>
                </a:solidFill>
              </a:rPr>
              <a:t>economy is overheating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3" y="1505042"/>
            <a:ext cx="6343650" cy="51530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334000" y="4385482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2044700" y="460184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2153265" y="213490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14" y="1458021"/>
            <a:ext cx="3838934" cy="2629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5524" y="2660888"/>
            <a:ext cx="2595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Unemployment &lt; NRU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65524" y="1878793"/>
            <a:ext cx="25952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Output &gt; Potential Output</a:t>
            </a:r>
          </a:p>
        </p:txBody>
      </p:sp>
    </p:spTree>
    <p:extLst>
      <p:ext uri="{BB962C8B-B14F-4D97-AF65-F5344CB8AC3E}">
        <p14:creationId xmlns:p14="http://schemas.microsoft.com/office/powerpoint/2010/main" val="68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4640" y="1178560"/>
            <a:ext cx="6835374" cy="5679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06" y="266435"/>
            <a:ext cx="10515600" cy="1325563"/>
          </a:xfrm>
        </p:spPr>
        <p:txBody>
          <a:bodyPr/>
          <a:lstStyle/>
          <a:p>
            <a:r>
              <a:rPr lang="en-US" dirty="0" smtClean="0"/>
              <a:t>Negative Output Gap/Recessionary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1574" y="1924677"/>
            <a:ext cx="4431890" cy="4230176"/>
          </a:xfrm>
        </p:spPr>
        <p:txBody>
          <a:bodyPr/>
          <a:lstStyle/>
          <a:p>
            <a:r>
              <a:rPr lang="en-US" dirty="0" smtClean="0"/>
              <a:t>Note: The AD/AS graph could also show a decrease in the SRAS which would have the same effect.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261265" y="365125"/>
            <a:ext cx="2389961" cy="1128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‘slowed down’ level of the economy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49" y="1493309"/>
            <a:ext cx="6410325" cy="52101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83163" y="286448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4951771" y="4831562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1805950" y="552640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14" y="1466127"/>
            <a:ext cx="3748585" cy="25679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65524" y="2660888"/>
            <a:ext cx="259528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Unemployment &gt; NRU </a:t>
            </a:r>
          </a:p>
          <a:p>
            <a:r>
              <a:rPr lang="en-US" dirty="0" smtClean="0"/>
              <a:t>We have cyclical unemployment.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5524" y="1878793"/>
            <a:ext cx="25952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Output &lt; Potential Output</a:t>
            </a:r>
          </a:p>
        </p:txBody>
      </p:sp>
    </p:spTree>
    <p:extLst>
      <p:ext uri="{BB962C8B-B14F-4D97-AF65-F5344CB8AC3E}">
        <p14:creationId xmlns:p14="http://schemas.microsoft.com/office/powerpoint/2010/main" val="14742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are output gaps usually caused by AD shifts?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554" y="967094"/>
            <a:ext cx="2612923" cy="1192878"/>
          </a:xfrm>
        </p:spPr>
        <p:txBody>
          <a:bodyPr/>
          <a:lstStyle/>
          <a:p>
            <a:r>
              <a:rPr lang="en-AU" dirty="0" smtClean="0">
                <a:hlinkClick r:id="rId2"/>
              </a:rPr>
              <a:t>Chinese</a:t>
            </a:r>
            <a:endParaRPr lang="en-AU" dirty="0" smtClean="0"/>
          </a:p>
          <a:p>
            <a:r>
              <a:rPr lang="en-AU" dirty="0" smtClean="0">
                <a:hlinkClick r:id="rId3"/>
              </a:rPr>
              <a:t>English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761" y="1346606"/>
            <a:ext cx="7515546" cy="3703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007" y="1981454"/>
            <a:ext cx="3499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short, because of </a:t>
            </a:r>
            <a:r>
              <a:rPr lang="en-AU" dirty="0" smtClean="0">
                <a:solidFill>
                  <a:srgbClr val="00B0F0"/>
                </a:solidFill>
              </a:rPr>
              <a:t>human nature </a:t>
            </a:r>
            <a:r>
              <a:rPr lang="en-AU" dirty="0" smtClean="0"/>
              <a:t>and </a:t>
            </a:r>
            <a:r>
              <a:rPr lang="en-AU" dirty="0" smtClean="0">
                <a:solidFill>
                  <a:srgbClr val="00B0F0"/>
                </a:solidFill>
              </a:rPr>
              <a:t>our ability to borrow</a:t>
            </a:r>
            <a:r>
              <a:rPr lang="en-AU" dirty="0" smtClean="0"/>
              <a:t>, we </a:t>
            </a:r>
            <a:r>
              <a:rPr lang="en-AU" dirty="0" smtClean="0">
                <a:solidFill>
                  <a:srgbClr val="00B050"/>
                </a:solidFill>
              </a:rPr>
              <a:t>tend to consume more now</a:t>
            </a:r>
            <a:r>
              <a:rPr lang="en-AU" dirty="0" smtClean="0"/>
              <a:t>, which means we have to </a:t>
            </a:r>
            <a:r>
              <a:rPr lang="en-AU" dirty="0" smtClean="0">
                <a:solidFill>
                  <a:srgbClr val="00B050"/>
                </a:solidFill>
              </a:rPr>
              <a:t>consume less in the future </a:t>
            </a:r>
            <a:r>
              <a:rPr lang="en-AU" dirty="0" smtClean="0"/>
              <a:t>when we pay back our borrowing.</a:t>
            </a:r>
          </a:p>
          <a:p>
            <a:endParaRPr lang="en-AU" dirty="0"/>
          </a:p>
          <a:p>
            <a:r>
              <a:rPr lang="en-AU" dirty="0" smtClean="0"/>
              <a:t>This creates debt cycles.</a:t>
            </a:r>
          </a:p>
          <a:p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4056761" y="5326827"/>
            <a:ext cx="7417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7030A0"/>
                </a:solidFill>
              </a:rPr>
              <a:t>AD will be above </a:t>
            </a:r>
            <a:r>
              <a:rPr lang="en-AU" dirty="0" err="1">
                <a:solidFill>
                  <a:srgbClr val="7030A0"/>
                </a:solidFill>
              </a:rPr>
              <a:t>Y</a:t>
            </a:r>
            <a:r>
              <a:rPr lang="en-AU" baseline="-25000" dirty="0" err="1">
                <a:solidFill>
                  <a:srgbClr val="7030A0"/>
                </a:solidFill>
              </a:rPr>
              <a:t>p</a:t>
            </a:r>
            <a:r>
              <a:rPr lang="en-AU" dirty="0">
                <a:solidFill>
                  <a:srgbClr val="7030A0"/>
                </a:solidFill>
              </a:rPr>
              <a:t> when we borrow </a:t>
            </a:r>
            <a:r>
              <a:rPr lang="en-AU" dirty="0"/>
              <a:t>and consume </a:t>
            </a:r>
            <a:r>
              <a:rPr lang="en-AU" dirty="0" smtClean="0"/>
              <a:t>more than we earn.</a:t>
            </a:r>
          </a:p>
          <a:p>
            <a:endParaRPr lang="en-AU" dirty="0"/>
          </a:p>
          <a:p>
            <a:r>
              <a:rPr lang="en-AU" dirty="0" smtClean="0"/>
              <a:t>However in the future, </a:t>
            </a:r>
            <a:r>
              <a:rPr lang="en-AU" dirty="0" smtClean="0">
                <a:solidFill>
                  <a:srgbClr val="7030A0"/>
                </a:solidFill>
              </a:rPr>
              <a:t>AD will be below </a:t>
            </a:r>
            <a:r>
              <a:rPr lang="en-AU" dirty="0" err="1" smtClean="0">
                <a:solidFill>
                  <a:srgbClr val="7030A0"/>
                </a:solidFill>
              </a:rPr>
              <a:t>Y</a:t>
            </a:r>
            <a:r>
              <a:rPr lang="en-AU" baseline="-25000" dirty="0" err="1" smtClean="0">
                <a:solidFill>
                  <a:srgbClr val="7030A0"/>
                </a:solidFill>
              </a:rPr>
              <a:t>p</a:t>
            </a:r>
            <a:r>
              <a:rPr lang="en-AU" dirty="0" smtClean="0">
                <a:solidFill>
                  <a:srgbClr val="7030A0"/>
                </a:solidFill>
              </a:rPr>
              <a:t> when we have to consume less </a:t>
            </a:r>
            <a:r>
              <a:rPr lang="en-AU" dirty="0" smtClean="0"/>
              <a:t>and pay back our loans.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29349" y="4429125"/>
            <a:ext cx="348061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When we are asked about output gaps in AP Macro, are default assumption is that they are caused by AD shifting. 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This is due to the so called ‘debt cycle’ where we buy now today, but buy less in the future.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3" y="0"/>
            <a:ext cx="10515600" cy="716329"/>
          </a:xfrm>
        </p:spPr>
        <p:txBody>
          <a:bodyPr/>
          <a:lstStyle/>
          <a:p>
            <a:r>
              <a:rPr lang="en-AU" dirty="0" smtClean="0"/>
              <a:t>Self Adjustment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223" y="716329"/>
            <a:ext cx="10515600" cy="4351338"/>
          </a:xfrm>
        </p:spPr>
        <p:txBody>
          <a:bodyPr/>
          <a:lstStyle/>
          <a:p>
            <a:r>
              <a:rPr lang="en-AU" dirty="0" smtClean="0"/>
              <a:t>The economy </a:t>
            </a:r>
            <a:r>
              <a:rPr lang="en-AU" sz="4000" dirty="0" smtClean="0">
                <a:solidFill>
                  <a:srgbClr val="00B0F0"/>
                </a:solidFill>
              </a:rPr>
              <a:t>self adjusts when SRAS moves</a:t>
            </a:r>
            <a:r>
              <a:rPr lang="en-AU" dirty="0" smtClean="0"/>
              <a:t>, left or right, returning to Y</a:t>
            </a:r>
            <a:r>
              <a:rPr lang="en-AU" baseline="-25000" dirty="0" smtClean="0"/>
              <a:t>P.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114" y="2657012"/>
            <a:ext cx="5599151" cy="2795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0" y="2641162"/>
            <a:ext cx="5793835" cy="2725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762" y="1702905"/>
            <a:ext cx="3948116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Positive Output Gap (caused by AD increase)</a:t>
            </a:r>
            <a:endParaRPr lang="en-A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740275" y="1702904"/>
            <a:ext cx="4695092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Negative Output Gap (caused by AD decrease)</a:t>
            </a:r>
            <a:endParaRPr lang="en-A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83223" y="5452966"/>
            <a:ext cx="5047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response to a </a:t>
            </a:r>
            <a:r>
              <a:rPr lang="en-AU" dirty="0" smtClean="0">
                <a:solidFill>
                  <a:srgbClr val="00B0F0"/>
                </a:solidFill>
              </a:rPr>
              <a:t>positive output gap</a:t>
            </a:r>
            <a:r>
              <a:rPr lang="en-AU" dirty="0" smtClean="0"/>
              <a:t>, where the </a:t>
            </a:r>
            <a:r>
              <a:rPr lang="en-AU" dirty="0" smtClean="0">
                <a:solidFill>
                  <a:srgbClr val="00B0F0"/>
                </a:solidFill>
              </a:rPr>
              <a:t>Price Level has gone up</a:t>
            </a:r>
            <a:r>
              <a:rPr lang="en-AU" dirty="0" smtClean="0"/>
              <a:t>, in the long run, </a:t>
            </a:r>
            <a:r>
              <a:rPr lang="en-AU" dirty="0" smtClean="0">
                <a:solidFill>
                  <a:srgbClr val="00B0F0"/>
                </a:solidFill>
              </a:rPr>
              <a:t>wages will also go up</a:t>
            </a:r>
            <a:r>
              <a:rPr lang="en-AU" dirty="0" smtClean="0"/>
              <a:t> (in the SR they are sticky), causing </a:t>
            </a:r>
            <a:r>
              <a:rPr lang="en-AU" dirty="0" smtClean="0">
                <a:solidFill>
                  <a:srgbClr val="00B050"/>
                </a:solidFill>
              </a:rPr>
              <a:t>SRAS to shift left</a:t>
            </a:r>
            <a:r>
              <a:rPr lang="en-AU" dirty="0" smtClean="0"/>
              <a:t>.</a:t>
            </a:r>
            <a:r>
              <a:rPr lang="en-AU" dirty="0"/>
              <a:t> The economy returns to </a:t>
            </a:r>
            <a:r>
              <a:rPr lang="en-AU" dirty="0" err="1"/>
              <a:t>Y</a:t>
            </a:r>
            <a:r>
              <a:rPr lang="en-AU" baseline="-25000" dirty="0" err="1"/>
              <a:t>p</a:t>
            </a:r>
            <a:endParaRPr lang="en-AU" dirty="0"/>
          </a:p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740275" y="5366777"/>
            <a:ext cx="504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response to a </a:t>
            </a:r>
            <a:r>
              <a:rPr lang="en-AU" dirty="0" smtClean="0">
                <a:solidFill>
                  <a:srgbClr val="00B0F0"/>
                </a:solidFill>
              </a:rPr>
              <a:t>negative output gap</a:t>
            </a:r>
            <a:r>
              <a:rPr lang="en-AU" dirty="0" smtClean="0"/>
              <a:t>, where the </a:t>
            </a:r>
            <a:r>
              <a:rPr lang="en-AU" dirty="0" smtClean="0">
                <a:solidFill>
                  <a:srgbClr val="00B0F0"/>
                </a:solidFill>
              </a:rPr>
              <a:t>Price Level has gone down</a:t>
            </a:r>
            <a:r>
              <a:rPr lang="en-AU" dirty="0" smtClean="0"/>
              <a:t>, in the long run, </a:t>
            </a:r>
            <a:r>
              <a:rPr lang="en-AU" dirty="0" smtClean="0">
                <a:solidFill>
                  <a:srgbClr val="00B0F0"/>
                </a:solidFill>
              </a:rPr>
              <a:t>wages will also go down</a:t>
            </a:r>
            <a:r>
              <a:rPr lang="en-AU" dirty="0" smtClean="0"/>
              <a:t> (in the SR they are sticky), causing </a:t>
            </a:r>
            <a:r>
              <a:rPr lang="en-AU" dirty="0" smtClean="0">
                <a:solidFill>
                  <a:srgbClr val="00B050"/>
                </a:solidFill>
              </a:rPr>
              <a:t>SRAS to shift right</a:t>
            </a:r>
            <a:r>
              <a:rPr lang="en-AU" dirty="0" smtClean="0"/>
              <a:t>. The economy returns to </a:t>
            </a:r>
            <a:r>
              <a:rPr lang="en-AU" dirty="0" err="1" smtClean="0"/>
              <a:t>Y</a:t>
            </a:r>
            <a:r>
              <a:rPr lang="en-AU" baseline="-25000" dirty="0" err="1" smtClean="0"/>
              <a:t>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68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443" y="149064"/>
            <a:ext cx="10515600" cy="1325563"/>
          </a:xfrm>
        </p:spPr>
        <p:txBody>
          <a:bodyPr/>
          <a:lstStyle/>
          <a:p>
            <a:r>
              <a:rPr lang="en-US" dirty="0" smtClean="0"/>
              <a:t>Two types of Government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91" y="2489200"/>
            <a:ext cx="5137087" cy="3552826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Fiscal Policy (FP)</a:t>
            </a:r>
          </a:p>
          <a:p>
            <a:r>
              <a:rPr lang="en-US" dirty="0" smtClean="0"/>
              <a:t>Increases or decreases AD through taxes and government spending.</a:t>
            </a:r>
          </a:p>
          <a:p>
            <a:r>
              <a:rPr lang="en-US" dirty="0" smtClean="0">
                <a:latin typeface="Script MT Bold" panose="03040602040607080904" pitchFamily="66" charset="0"/>
              </a:rPr>
              <a:t>∆</a:t>
            </a:r>
            <a:r>
              <a:rPr lang="en-US" dirty="0" smtClean="0"/>
              <a:t>G,</a:t>
            </a:r>
            <a:r>
              <a:rPr lang="en-US" dirty="0">
                <a:latin typeface="Script MT Bold" panose="03040602040607080904" pitchFamily="66" charset="0"/>
              </a:rPr>
              <a:t> ∆ </a:t>
            </a:r>
            <a:r>
              <a:rPr lang="en-US" dirty="0" smtClean="0"/>
              <a:t>T, </a:t>
            </a:r>
            <a:r>
              <a:rPr lang="en-US" dirty="0">
                <a:latin typeface="Script MT Bold" panose="03040602040607080904" pitchFamily="66" charset="0"/>
              </a:rPr>
              <a:t>∆ </a:t>
            </a:r>
            <a:r>
              <a:rPr lang="en-US" dirty="0" smtClean="0"/>
              <a:t>Government Transfers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31322" y="2489200"/>
            <a:ext cx="5137087" cy="355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Monetary Policy (MP)</a:t>
            </a:r>
          </a:p>
          <a:p>
            <a:pPr>
              <a:defRPr/>
            </a:pPr>
            <a:r>
              <a:rPr lang="en-US" dirty="0"/>
              <a:t>Increases or decreases </a:t>
            </a:r>
            <a:r>
              <a:rPr lang="en-US" dirty="0" smtClean="0"/>
              <a:t>AD by changing interest rate.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Lowers or increases the interest rate. (How is this done? We’ll look at this in future chapters.)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 interest rate is lower, cost of borrowing is lower which has the result that: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usinesses can invest more (↑I)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onsumers can purchase interest sensitive things such as houses and cars (↑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454" y="6290984"/>
            <a:ext cx="2733727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= C + I + G + (X-M)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rot="9351534">
            <a:off x="3729255" y="1501209"/>
            <a:ext cx="2459200" cy="6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198077">
            <a:off x="6260868" y="1503332"/>
            <a:ext cx="2459200" cy="6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5193261"/>
            <a:ext cx="1448002" cy="146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932" y="5209087"/>
            <a:ext cx="1733792" cy="1162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613" y="1405467"/>
            <a:ext cx="2011020" cy="1309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286" y="1248700"/>
            <a:ext cx="331183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 can step in to increase AD in two main ways: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16200000">
            <a:off x="4693656" y="5983053"/>
            <a:ext cx="321464" cy="208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6477" y="246303"/>
            <a:ext cx="317991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Two main methods of intervention: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Fiscal Policy and Monetary Policy</a:t>
            </a:r>
            <a:endParaRPr lang="en-AU" sz="1600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4627162" y="6723684"/>
            <a:ext cx="454452" cy="268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75533" y="710320"/>
            <a:ext cx="4059099" cy="4304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47" y="75641"/>
            <a:ext cx="10398660" cy="814777"/>
          </a:xfrm>
        </p:spPr>
        <p:txBody>
          <a:bodyPr/>
          <a:lstStyle/>
          <a:p>
            <a:r>
              <a:rPr lang="en-US" dirty="0" smtClean="0"/>
              <a:t>Fiscal Policy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63" y="939760"/>
            <a:ext cx="3230943" cy="3914628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Methods of implementing fiscal policy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Tax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Government Spending</a:t>
            </a:r>
            <a:endParaRPr lang="en-US" dirty="0">
              <a:solidFill>
                <a:srgbClr val="00B0F0"/>
              </a:solidFill>
            </a:endParaRPr>
          </a:p>
          <a:p>
            <a:pPr lvl="2"/>
            <a:r>
              <a:rPr lang="en-US" dirty="0" smtClean="0"/>
              <a:t>Remember: AD = C+I+G+(X-M)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Government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B0F0"/>
                </a:solidFill>
              </a:rPr>
              <a:t>Transfers</a:t>
            </a:r>
            <a:r>
              <a:rPr lang="en-US" dirty="0" smtClean="0"/>
              <a:t> (social welfare, food stamps etc.)</a:t>
            </a:r>
          </a:p>
          <a:p>
            <a:pPr lvl="2"/>
            <a:r>
              <a:rPr lang="en-US" dirty="0" smtClean="0"/>
              <a:t>This money will then be spent by households, hopefully at a higher rate than the people being taxed were spending it.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54162" y="2203316"/>
            <a:ext cx="207484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Expansionary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6482" y="5284694"/>
            <a:ext cx="6188701" cy="13491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Summary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Fiscal policy = increasing/decreasing AD through taxes (T) and Government spending (G) and government transfers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Expansionary – increase AD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Contractionary – decrease AD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680300" y="3190672"/>
            <a:ext cx="578223" cy="174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02183" y="807222"/>
            <a:ext cx="3402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Contractionary</a:t>
            </a:r>
            <a:r>
              <a:rPr lang="en-US" dirty="0" smtClean="0"/>
              <a:t> </a:t>
            </a:r>
            <a:r>
              <a:rPr lang="en-US" dirty="0"/>
              <a:t>= moving AD to the </a:t>
            </a:r>
            <a:r>
              <a:rPr lang="en-US" dirty="0" smtClean="0"/>
              <a:t>left</a:t>
            </a:r>
          </a:p>
          <a:p>
            <a:r>
              <a:rPr lang="en-US" dirty="0" smtClean="0"/>
              <a:t>Why? </a:t>
            </a:r>
            <a:r>
              <a:rPr lang="en-US" dirty="0" smtClean="0">
                <a:solidFill>
                  <a:srgbClr val="00B0F0"/>
                </a:solidFill>
              </a:rPr>
              <a:t>To fight inflation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11173" y="787043"/>
            <a:ext cx="3292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Expansionary</a:t>
            </a:r>
            <a:r>
              <a:rPr lang="en-US" dirty="0"/>
              <a:t> = moving AD to the </a:t>
            </a:r>
            <a:r>
              <a:rPr lang="en-US" dirty="0" smtClean="0"/>
              <a:t>right</a:t>
            </a:r>
          </a:p>
          <a:p>
            <a:r>
              <a:rPr lang="en-US" dirty="0" smtClean="0"/>
              <a:t>Why?</a:t>
            </a:r>
            <a:r>
              <a:rPr lang="en-US" dirty="0"/>
              <a:t> </a:t>
            </a:r>
            <a:r>
              <a:rPr lang="en-US" dirty="0" smtClean="0">
                <a:solidFill>
                  <a:srgbClr val="00B0F0"/>
                </a:solidFill>
              </a:rPr>
              <a:t>To fight a recession </a:t>
            </a:r>
            <a:r>
              <a:rPr lang="en-US" dirty="0" smtClean="0"/>
              <a:t>and lower unemployment.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33" y="2019567"/>
            <a:ext cx="3381847" cy="2962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147" y="1834542"/>
            <a:ext cx="3581900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867" y="2127544"/>
            <a:ext cx="5534085" cy="1344407"/>
          </a:xfr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Problems with Economic Intervention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8090" y="5427294"/>
            <a:ext cx="5083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Definition: Fiscal Lag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fiscal policy won’t be implemented immediately because of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limitations of data collection, the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 process and logistical barriers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6102" y="3696181"/>
            <a:ext cx="5064131" cy="3416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Supply Shocks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saw that a government can respond to a positive or negative demand shock through fiscal or monetary policy.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can a government fight a negative supply shock?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a negative supply shock causes an increase in price level, a government attempt to increase AD will further increase price level. This is certainly not desirable! The answer is that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 shocks do not have as obvious a solution.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6203" y="568527"/>
            <a:ext cx="6669741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Implementation Lags</a:t>
            </a:r>
          </a:p>
          <a:p>
            <a:r>
              <a:rPr lang="en-US" dirty="0" smtClean="0"/>
              <a:t>Certain fiscal policy often comes with a time lag. Furthermore, even when these laws are passed there can be time before it takes effect. </a:t>
            </a:r>
            <a:r>
              <a:rPr lang="en-US" dirty="0" err="1" smtClean="0"/>
              <a:t>Eg</a:t>
            </a:r>
            <a:r>
              <a:rPr lang="en-US" dirty="0" smtClean="0"/>
              <a:t>. Building a road (government spending) can take a long time to plan and implement.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3290" y="944947"/>
            <a:ext cx="2841523" cy="236519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Political Lags</a:t>
            </a:r>
          </a:p>
          <a:p>
            <a:r>
              <a:rPr lang="en-US" dirty="0" smtClean="0"/>
              <a:t>In many countries, changes </a:t>
            </a:r>
            <a:r>
              <a:rPr lang="en-US" dirty="0"/>
              <a:t>to national tax and government spending policies have to be passed through </a:t>
            </a:r>
            <a:r>
              <a:rPr lang="en-US" dirty="0" smtClean="0"/>
              <a:t>parliament which can be slowed down by political disagreement. </a:t>
            </a:r>
            <a:endParaRPr lang="en-AU" dirty="0"/>
          </a:p>
        </p:txBody>
      </p:sp>
      <p:sp>
        <p:nvSpPr>
          <p:cNvPr id="11" name="Rectangle 10"/>
          <p:cNvSpPr/>
          <p:nvPr/>
        </p:nvSpPr>
        <p:spPr>
          <a:xfrm>
            <a:off x="3550191" y="845526"/>
            <a:ext cx="1438214" cy="46166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Time Lags</a:t>
            </a:r>
          </a:p>
        </p:txBody>
      </p:sp>
      <p:sp>
        <p:nvSpPr>
          <p:cNvPr id="12" name="Right Arrow 11"/>
          <p:cNvSpPr/>
          <p:nvPr/>
        </p:nvSpPr>
        <p:spPr>
          <a:xfrm rot="8557366">
            <a:off x="2970601" y="1063022"/>
            <a:ext cx="528422" cy="373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 rot="434977">
            <a:off x="4896319" y="664010"/>
            <a:ext cx="528422" cy="373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393289" y="3261785"/>
            <a:ext cx="3156902" cy="19448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Data Lags</a:t>
            </a:r>
          </a:p>
          <a:p>
            <a:r>
              <a:rPr lang="en-US" dirty="0" smtClean="0"/>
              <a:t>Most economic indicators are ‘</a:t>
            </a:r>
            <a:r>
              <a:rPr lang="en-US" dirty="0" smtClean="0">
                <a:solidFill>
                  <a:srgbClr val="00B0F0"/>
                </a:solidFill>
              </a:rPr>
              <a:t>lagging indicators</a:t>
            </a:r>
            <a:r>
              <a:rPr lang="en-US" dirty="0" smtClean="0"/>
              <a:t>’ in that they give us information about the past rather than future. Therefore, economic data will often have a slight delay in informing us about the economy.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65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791" y="187293"/>
            <a:ext cx="3155576" cy="1325563"/>
          </a:xfrm>
        </p:spPr>
        <p:txBody>
          <a:bodyPr/>
          <a:lstStyle/>
          <a:p>
            <a:r>
              <a:rPr lang="en-US" dirty="0" smtClean="0"/>
              <a:t>Fiscal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1983"/>
            <a:ext cx="4301104" cy="1739295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800" dirty="0">
                <a:solidFill>
                  <a:srgbClr val="00B0F0"/>
                </a:solidFill>
              </a:rPr>
              <a:t>Automatic stabilizers </a:t>
            </a:r>
            <a:r>
              <a:rPr lang="en-US" sz="3800" dirty="0"/>
              <a:t>– fight recessions and ‘economic overheating’ automatically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800" dirty="0" err="1"/>
              <a:t>Eg</a:t>
            </a:r>
            <a:r>
              <a:rPr lang="en-US" sz="3800" dirty="0"/>
              <a:t>. </a:t>
            </a:r>
            <a:r>
              <a:rPr lang="en-US" sz="3800" b="1" dirty="0"/>
              <a:t>taxes, social security </a:t>
            </a:r>
            <a:r>
              <a:rPr lang="en-US" sz="3800" dirty="0"/>
              <a:t>(but not lump sum </a:t>
            </a:r>
            <a:r>
              <a:rPr lang="en-US" sz="3800" dirty="0" smtClean="0"/>
              <a:t>taxes which don’t vary)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5440005" y="2457585"/>
            <a:ext cx="4356521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00B0F0"/>
                </a:solidFill>
              </a:rPr>
              <a:t>Discretionary Fiscal Spending – </a:t>
            </a:r>
            <a:r>
              <a:rPr lang="en-US" sz="2000" b="1" dirty="0"/>
              <a:t>choices have to be made</a:t>
            </a:r>
            <a:r>
              <a:rPr lang="en-US" sz="2000" dirty="0"/>
              <a:t> by government about what course of action to </a:t>
            </a:r>
            <a:r>
              <a:rPr lang="en-US" sz="2000" dirty="0" smtClean="0"/>
              <a:t>take. </a:t>
            </a:r>
            <a:r>
              <a:rPr lang="en-US" sz="2000" dirty="0" err="1" smtClean="0"/>
              <a:t>Eg</a:t>
            </a:r>
            <a:r>
              <a:rPr lang="en-US" sz="2000" dirty="0" smtClean="0"/>
              <a:t>. Building a road, </a:t>
            </a:r>
            <a:r>
              <a:rPr lang="en-US" sz="2000" smtClean="0"/>
              <a:t>increasing military spending</a:t>
            </a:r>
            <a:endParaRPr lang="en-US" sz="2000" dirty="0"/>
          </a:p>
        </p:txBody>
      </p:sp>
      <p:sp>
        <p:nvSpPr>
          <p:cNvPr id="5" name="Right Arrow 4"/>
          <p:cNvSpPr/>
          <p:nvPr/>
        </p:nvSpPr>
        <p:spPr>
          <a:xfrm rot="8941436">
            <a:off x="2702859" y="1412069"/>
            <a:ext cx="1828800" cy="806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323630">
            <a:off x="5290364" y="1386980"/>
            <a:ext cx="1828800" cy="806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974" y="334297"/>
            <a:ext cx="3381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We can split fiscal policy into </a:t>
            </a:r>
            <a:r>
              <a:rPr lang="en-AU" sz="2800" dirty="0" smtClean="0">
                <a:solidFill>
                  <a:srgbClr val="00B0F0"/>
                </a:solidFill>
              </a:rPr>
              <a:t>two main types</a:t>
            </a:r>
            <a:r>
              <a:rPr lang="en-AU" sz="2800" dirty="0" smtClean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736" y="4567075"/>
            <a:ext cx="313916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AU" dirty="0" smtClean="0"/>
              <a:t>Can be referred to as: </a:t>
            </a:r>
            <a:endParaRPr lang="en-AU" dirty="0"/>
          </a:p>
          <a:p>
            <a:r>
              <a:rPr lang="en-AU" dirty="0"/>
              <a:t>Non-discretionary fiscal policy</a:t>
            </a:r>
          </a:p>
          <a:p>
            <a:r>
              <a:rPr lang="en-AU" dirty="0"/>
              <a:t>Automatic stabilizers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73" y="1928019"/>
            <a:ext cx="2265737" cy="703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663" y="1778867"/>
            <a:ext cx="2080279" cy="5890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7076" y="288641"/>
            <a:ext cx="412954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Note: Setting new tax policy is discretionary, however, without any change, the tax rates will operate on their own.</a:t>
            </a:r>
            <a:endParaRPr lang="en-AU" dirty="0"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81" y="4049297"/>
            <a:ext cx="4652289" cy="24591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35831" y="4692604"/>
            <a:ext cx="1802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The Automatic Stabilizers will ‘</a:t>
            </a:r>
            <a:r>
              <a:rPr lang="en-AU" sz="1600" dirty="0" smtClean="0">
                <a:solidFill>
                  <a:srgbClr val="00B0F0"/>
                </a:solidFill>
              </a:rPr>
              <a:t>smooth</a:t>
            </a:r>
            <a:r>
              <a:rPr lang="en-AU" sz="1600" dirty="0" smtClean="0"/>
              <a:t>’ </a:t>
            </a:r>
            <a:r>
              <a:rPr lang="en-AU" sz="1600" dirty="0" smtClean="0">
                <a:solidFill>
                  <a:srgbClr val="00B0F0"/>
                </a:solidFill>
              </a:rPr>
              <a:t>the business cycle</a:t>
            </a:r>
            <a:r>
              <a:rPr lang="en-AU" sz="1600" dirty="0" smtClean="0"/>
              <a:t> so that the recessions and expansions are less.</a:t>
            </a:r>
            <a:endParaRPr lang="en-AU" sz="1600" dirty="0"/>
          </a:p>
        </p:txBody>
      </p:sp>
      <p:sp>
        <p:nvSpPr>
          <p:cNvPr id="16" name="Freeform 15"/>
          <p:cNvSpPr/>
          <p:nvPr/>
        </p:nvSpPr>
        <p:spPr>
          <a:xfrm>
            <a:off x="7970209" y="4725753"/>
            <a:ext cx="3002591" cy="900832"/>
          </a:xfrm>
          <a:custGeom>
            <a:avLst/>
            <a:gdLst>
              <a:gd name="connsiteX0" fmla="*/ 0 w 5582653"/>
              <a:gd name="connsiteY0" fmla="*/ 1520828 h 1520828"/>
              <a:gd name="connsiteX1" fmla="*/ 77003 w 5582653"/>
              <a:gd name="connsiteY1" fmla="*/ 1501577 h 1520828"/>
              <a:gd name="connsiteX2" fmla="*/ 105878 w 5582653"/>
              <a:gd name="connsiteY2" fmla="*/ 1482327 h 1520828"/>
              <a:gd name="connsiteX3" fmla="*/ 144379 w 5582653"/>
              <a:gd name="connsiteY3" fmla="*/ 1463076 h 1520828"/>
              <a:gd name="connsiteX4" fmla="*/ 202131 w 5582653"/>
              <a:gd name="connsiteY4" fmla="*/ 1424575 h 1520828"/>
              <a:gd name="connsiteX5" fmla="*/ 269508 w 5582653"/>
              <a:gd name="connsiteY5" fmla="*/ 1386074 h 1520828"/>
              <a:gd name="connsiteX6" fmla="*/ 298384 w 5582653"/>
              <a:gd name="connsiteY6" fmla="*/ 1366823 h 1520828"/>
              <a:gd name="connsiteX7" fmla="*/ 327259 w 5582653"/>
              <a:gd name="connsiteY7" fmla="*/ 1357198 h 1520828"/>
              <a:gd name="connsiteX8" fmla="*/ 394636 w 5582653"/>
              <a:gd name="connsiteY8" fmla="*/ 1328322 h 1520828"/>
              <a:gd name="connsiteX9" fmla="*/ 423512 w 5582653"/>
              <a:gd name="connsiteY9" fmla="*/ 1309072 h 1520828"/>
              <a:gd name="connsiteX10" fmla="*/ 452388 w 5582653"/>
              <a:gd name="connsiteY10" fmla="*/ 1280196 h 1520828"/>
              <a:gd name="connsiteX11" fmla="*/ 490889 w 5582653"/>
              <a:gd name="connsiteY11" fmla="*/ 1260946 h 1520828"/>
              <a:gd name="connsiteX12" fmla="*/ 577516 w 5582653"/>
              <a:gd name="connsiteY12" fmla="*/ 1193569 h 1520828"/>
              <a:gd name="connsiteX13" fmla="*/ 635268 w 5582653"/>
              <a:gd name="connsiteY13" fmla="*/ 1164693 h 1520828"/>
              <a:gd name="connsiteX14" fmla="*/ 693019 w 5582653"/>
              <a:gd name="connsiteY14" fmla="*/ 1106941 h 1520828"/>
              <a:gd name="connsiteX15" fmla="*/ 750771 w 5582653"/>
              <a:gd name="connsiteY15" fmla="*/ 1068440 h 1520828"/>
              <a:gd name="connsiteX16" fmla="*/ 808523 w 5582653"/>
              <a:gd name="connsiteY16" fmla="*/ 1029939 h 1520828"/>
              <a:gd name="connsiteX17" fmla="*/ 837398 w 5582653"/>
              <a:gd name="connsiteY17" fmla="*/ 1010689 h 1520828"/>
              <a:gd name="connsiteX18" fmla="*/ 866274 w 5582653"/>
              <a:gd name="connsiteY18" fmla="*/ 1001063 h 1520828"/>
              <a:gd name="connsiteX19" fmla="*/ 895150 w 5582653"/>
              <a:gd name="connsiteY19" fmla="*/ 981813 h 1520828"/>
              <a:gd name="connsiteX20" fmla="*/ 924026 w 5582653"/>
              <a:gd name="connsiteY20" fmla="*/ 952937 h 1520828"/>
              <a:gd name="connsiteX21" fmla="*/ 981777 w 5582653"/>
              <a:gd name="connsiteY21" fmla="*/ 933687 h 1520828"/>
              <a:gd name="connsiteX22" fmla="*/ 1068405 w 5582653"/>
              <a:gd name="connsiteY22" fmla="*/ 895186 h 1520828"/>
              <a:gd name="connsiteX23" fmla="*/ 1097280 w 5582653"/>
              <a:gd name="connsiteY23" fmla="*/ 885560 h 1520828"/>
              <a:gd name="connsiteX24" fmla="*/ 1126156 w 5582653"/>
              <a:gd name="connsiteY24" fmla="*/ 866310 h 1520828"/>
              <a:gd name="connsiteX25" fmla="*/ 1212784 w 5582653"/>
              <a:gd name="connsiteY25" fmla="*/ 837434 h 1520828"/>
              <a:gd name="connsiteX26" fmla="*/ 1241659 w 5582653"/>
              <a:gd name="connsiteY26" fmla="*/ 827809 h 1520828"/>
              <a:gd name="connsiteX27" fmla="*/ 1328287 w 5582653"/>
              <a:gd name="connsiteY27" fmla="*/ 789308 h 1520828"/>
              <a:gd name="connsiteX28" fmla="*/ 1386038 w 5582653"/>
              <a:gd name="connsiteY28" fmla="*/ 770057 h 1520828"/>
              <a:gd name="connsiteX29" fmla="*/ 1453415 w 5582653"/>
              <a:gd name="connsiteY29" fmla="*/ 760432 h 1520828"/>
              <a:gd name="connsiteX30" fmla="*/ 1482291 w 5582653"/>
              <a:gd name="connsiteY30" fmla="*/ 750807 h 1520828"/>
              <a:gd name="connsiteX31" fmla="*/ 1511167 w 5582653"/>
              <a:gd name="connsiteY31" fmla="*/ 731556 h 1520828"/>
              <a:gd name="connsiteX32" fmla="*/ 1568918 w 5582653"/>
              <a:gd name="connsiteY32" fmla="*/ 712306 h 1520828"/>
              <a:gd name="connsiteX33" fmla="*/ 1597794 w 5582653"/>
              <a:gd name="connsiteY33" fmla="*/ 702680 h 1520828"/>
              <a:gd name="connsiteX34" fmla="*/ 1626670 w 5582653"/>
              <a:gd name="connsiteY34" fmla="*/ 693055 h 1520828"/>
              <a:gd name="connsiteX35" fmla="*/ 1655546 w 5582653"/>
              <a:gd name="connsiteY35" fmla="*/ 673804 h 1520828"/>
              <a:gd name="connsiteX36" fmla="*/ 1790299 w 5582653"/>
              <a:gd name="connsiteY36" fmla="*/ 654554 h 1520828"/>
              <a:gd name="connsiteX37" fmla="*/ 2579571 w 5582653"/>
              <a:gd name="connsiteY37" fmla="*/ 654554 h 1520828"/>
              <a:gd name="connsiteX38" fmla="*/ 2666198 w 5582653"/>
              <a:gd name="connsiteY38" fmla="*/ 673804 h 1520828"/>
              <a:gd name="connsiteX39" fmla="*/ 2752826 w 5582653"/>
              <a:gd name="connsiteY39" fmla="*/ 712306 h 1520828"/>
              <a:gd name="connsiteX40" fmla="*/ 2858704 w 5582653"/>
              <a:gd name="connsiteY40" fmla="*/ 741181 h 1520828"/>
              <a:gd name="connsiteX41" fmla="*/ 2954956 w 5582653"/>
              <a:gd name="connsiteY41" fmla="*/ 779682 h 1520828"/>
              <a:gd name="connsiteX42" fmla="*/ 3012708 w 5582653"/>
              <a:gd name="connsiteY42" fmla="*/ 798933 h 1520828"/>
              <a:gd name="connsiteX43" fmla="*/ 3137836 w 5582653"/>
              <a:gd name="connsiteY43" fmla="*/ 818183 h 1520828"/>
              <a:gd name="connsiteX44" fmla="*/ 3224464 w 5582653"/>
              <a:gd name="connsiteY44" fmla="*/ 837434 h 1520828"/>
              <a:gd name="connsiteX45" fmla="*/ 3301466 w 5582653"/>
              <a:gd name="connsiteY45" fmla="*/ 856684 h 1520828"/>
              <a:gd name="connsiteX46" fmla="*/ 3416969 w 5582653"/>
              <a:gd name="connsiteY46" fmla="*/ 875935 h 1520828"/>
              <a:gd name="connsiteX47" fmla="*/ 3493971 w 5582653"/>
              <a:gd name="connsiteY47" fmla="*/ 895186 h 1520828"/>
              <a:gd name="connsiteX48" fmla="*/ 3753853 w 5582653"/>
              <a:gd name="connsiteY48" fmla="*/ 885560 h 1520828"/>
              <a:gd name="connsiteX49" fmla="*/ 3801979 w 5582653"/>
              <a:gd name="connsiteY49" fmla="*/ 875935 h 1520828"/>
              <a:gd name="connsiteX50" fmla="*/ 3898232 w 5582653"/>
              <a:gd name="connsiteY50" fmla="*/ 856684 h 1520828"/>
              <a:gd name="connsiteX51" fmla="*/ 3965609 w 5582653"/>
              <a:gd name="connsiteY51" fmla="*/ 827809 h 1520828"/>
              <a:gd name="connsiteX52" fmla="*/ 4004110 w 5582653"/>
              <a:gd name="connsiteY52" fmla="*/ 818183 h 1520828"/>
              <a:gd name="connsiteX53" fmla="*/ 4052236 w 5582653"/>
              <a:gd name="connsiteY53" fmla="*/ 808558 h 1520828"/>
              <a:gd name="connsiteX54" fmla="*/ 4138864 w 5582653"/>
              <a:gd name="connsiteY54" fmla="*/ 779682 h 1520828"/>
              <a:gd name="connsiteX55" fmla="*/ 4206240 w 5582653"/>
              <a:gd name="connsiteY55" fmla="*/ 760432 h 1520828"/>
              <a:gd name="connsiteX56" fmla="*/ 4235116 w 5582653"/>
              <a:gd name="connsiteY56" fmla="*/ 741181 h 1520828"/>
              <a:gd name="connsiteX57" fmla="*/ 4263992 w 5582653"/>
              <a:gd name="connsiteY57" fmla="*/ 731556 h 1520828"/>
              <a:gd name="connsiteX58" fmla="*/ 4321744 w 5582653"/>
              <a:gd name="connsiteY58" fmla="*/ 693055 h 1520828"/>
              <a:gd name="connsiteX59" fmla="*/ 4379495 w 5582653"/>
              <a:gd name="connsiteY59" fmla="*/ 673804 h 1520828"/>
              <a:gd name="connsiteX60" fmla="*/ 4408371 w 5582653"/>
              <a:gd name="connsiteY60" fmla="*/ 664179 h 1520828"/>
              <a:gd name="connsiteX61" fmla="*/ 4456497 w 5582653"/>
              <a:gd name="connsiteY61" fmla="*/ 654554 h 1520828"/>
              <a:gd name="connsiteX62" fmla="*/ 4514249 w 5582653"/>
              <a:gd name="connsiteY62" fmla="*/ 635303 h 1520828"/>
              <a:gd name="connsiteX63" fmla="*/ 4552750 w 5582653"/>
              <a:gd name="connsiteY63" fmla="*/ 625678 h 1520828"/>
              <a:gd name="connsiteX64" fmla="*/ 4591251 w 5582653"/>
              <a:gd name="connsiteY64" fmla="*/ 606428 h 1520828"/>
              <a:gd name="connsiteX65" fmla="*/ 4620127 w 5582653"/>
              <a:gd name="connsiteY65" fmla="*/ 596802 h 1520828"/>
              <a:gd name="connsiteX66" fmla="*/ 4677878 w 5582653"/>
              <a:gd name="connsiteY66" fmla="*/ 567927 h 1520828"/>
              <a:gd name="connsiteX67" fmla="*/ 4706754 w 5582653"/>
              <a:gd name="connsiteY67" fmla="*/ 539051 h 1520828"/>
              <a:gd name="connsiteX68" fmla="*/ 4774131 w 5582653"/>
              <a:gd name="connsiteY68" fmla="*/ 500550 h 1520828"/>
              <a:gd name="connsiteX69" fmla="*/ 4870384 w 5582653"/>
              <a:gd name="connsiteY69" fmla="*/ 433173 h 1520828"/>
              <a:gd name="connsiteX70" fmla="*/ 4899259 w 5582653"/>
              <a:gd name="connsiteY70" fmla="*/ 404297 h 1520828"/>
              <a:gd name="connsiteX71" fmla="*/ 4937760 w 5582653"/>
              <a:gd name="connsiteY71" fmla="*/ 346546 h 1520828"/>
              <a:gd name="connsiteX72" fmla="*/ 4966636 w 5582653"/>
              <a:gd name="connsiteY72" fmla="*/ 336920 h 1520828"/>
              <a:gd name="connsiteX73" fmla="*/ 4995512 w 5582653"/>
              <a:gd name="connsiteY73" fmla="*/ 317670 h 1520828"/>
              <a:gd name="connsiteX74" fmla="*/ 5034013 w 5582653"/>
              <a:gd name="connsiteY74" fmla="*/ 308044 h 1520828"/>
              <a:gd name="connsiteX75" fmla="*/ 5149516 w 5582653"/>
              <a:gd name="connsiteY75" fmla="*/ 231042 h 1520828"/>
              <a:gd name="connsiteX76" fmla="*/ 5178392 w 5582653"/>
              <a:gd name="connsiteY76" fmla="*/ 211792 h 1520828"/>
              <a:gd name="connsiteX77" fmla="*/ 5207268 w 5582653"/>
              <a:gd name="connsiteY77" fmla="*/ 202167 h 1520828"/>
              <a:gd name="connsiteX78" fmla="*/ 5245769 w 5582653"/>
              <a:gd name="connsiteY78" fmla="*/ 192541 h 1520828"/>
              <a:gd name="connsiteX79" fmla="*/ 5284270 w 5582653"/>
              <a:gd name="connsiteY79" fmla="*/ 173291 h 1520828"/>
              <a:gd name="connsiteX80" fmla="*/ 5370897 w 5582653"/>
              <a:gd name="connsiteY80" fmla="*/ 115539 h 1520828"/>
              <a:gd name="connsiteX81" fmla="*/ 5399773 w 5582653"/>
              <a:gd name="connsiteY81" fmla="*/ 96289 h 1520828"/>
              <a:gd name="connsiteX82" fmla="*/ 5428649 w 5582653"/>
              <a:gd name="connsiteY82" fmla="*/ 86663 h 1520828"/>
              <a:gd name="connsiteX83" fmla="*/ 5486400 w 5582653"/>
              <a:gd name="connsiteY83" fmla="*/ 57788 h 1520828"/>
              <a:gd name="connsiteX84" fmla="*/ 5515276 w 5582653"/>
              <a:gd name="connsiteY84" fmla="*/ 38537 h 1520828"/>
              <a:gd name="connsiteX85" fmla="*/ 5544152 w 5582653"/>
              <a:gd name="connsiteY85" fmla="*/ 28912 h 1520828"/>
              <a:gd name="connsiteX86" fmla="*/ 5582653 w 5582653"/>
              <a:gd name="connsiteY86" fmla="*/ 36 h 152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582653" h="1520828">
                <a:moveTo>
                  <a:pt x="0" y="1520828"/>
                </a:moveTo>
                <a:cubicBezTo>
                  <a:pt x="18301" y="1517168"/>
                  <a:pt x="57273" y="1511442"/>
                  <a:pt x="77003" y="1501577"/>
                </a:cubicBezTo>
                <a:cubicBezTo>
                  <a:pt x="87350" y="1496404"/>
                  <a:pt x="95834" y="1488066"/>
                  <a:pt x="105878" y="1482327"/>
                </a:cubicBezTo>
                <a:cubicBezTo>
                  <a:pt x="118336" y="1475208"/>
                  <a:pt x="132703" y="1471416"/>
                  <a:pt x="144379" y="1463076"/>
                </a:cubicBezTo>
                <a:cubicBezTo>
                  <a:pt x="207465" y="1418014"/>
                  <a:pt x="140190" y="1445221"/>
                  <a:pt x="202131" y="1424575"/>
                </a:cubicBezTo>
                <a:cubicBezTo>
                  <a:pt x="272483" y="1377673"/>
                  <a:pt x="184024" y="1434922"/>
                  <a:pt x="269508" y="1386074"/>
                </a:cubicBezTo>
                <a:cubicBezTo>
                  <a:pt x="279552" y="1380335"/>
                  <a:pt x="288037" y="1371997"/>
                  <a:pt x="298384" y="1366823"/>
                </a:cubicBezTo>
                <a:cubicBezTo>
                  <a:pt x="307459" y="1362286"/>
                  <a:pt x="318184" y="1361735"/>
                  <a:pt x="327259" y="1357198"/>
                </a:cubicBezTo>
                <a:cubicBezTo>
                  <a:pt x="393731" y="1323962"/>
                  <a:pt x="314506" y="1348356"/>
                  <a:pt x="394636" y="1328322"/>
                </a:cubicBezTo>
                <a:cubicBezTo>
                  <a:pt x="404261" y="1321905"/>
                  <a:pt x="414625" y="1316478"/>
                  <a:pt x="423512" y="1309072"/>
                </a:cubicBezTo>
                <a:cubicBezTo>
                  <a:pt x="433969" y="1300358"/>
                  <a:pt x="441311" y="1288108"/>
                  <a:pt x="452388" y="1280196"/>
                </a:cubicBezTo>
                <a:cubicBezTo>
                  <a:pt x="464064" y="1271856"/>
                  <a:pt x="478055" y="1267363"/>
                  <a:pt x="490889" y="1260946"/>
                </a:cubicBezTo>
                <a:cubicBezTo>
                  <a:pt x="536125" y="1215710"/>
                  <a:pt x="508439" y="1239621"/>
                  <a:pt x="577516" y="1193569"/>
                </a:cubicBezTo>
                <a:cubicBezTo>
                  <a:pt x="614834" y="1168690"/>
                  <a:pt x="595417" y="1177976"/>
                  <a:pt x="635268" y="1164693"/>
                </a:cubicBezTo>
                <a:cubicBezTo>
                  <a:pt x="729153" y="1102102"/>
                  <a:pt x="585563" y="1202457"/>
                  <a:pt x="693019" y="1106941"/>
                </a:cubicBezTo>
                <a:cubicBezTo>
                  <a:pt x="710311" y="1091570"/>
                  <a:pt x="731520" y="1081274"/>
                  <a:pt x="750771" y="1068440"/>
                </a:cubicBezTo>
                <a:lnTo>
                  <a:pt x="808523" y="1029939"/>
                </a:lnTo>
                <a:cubicBezTo>
                  <a:pt x="818148" y="1023522"/>
                  <a:pt x="826424" y="1014347"/>
                  <a:pt x="837398" y="1010689"/>
                </a:cubicBezTo>
                <a:cubicBezTo>
                  <a:pt x="847023" y="1007480"/>
                  <a:pt x="857199" y="1005600"/>
                  <a:pt x="866274" y="1001063"/>
                </a:cubicBezTo>
                <a:cubicBezTo>
                  <a:pt x="876621" y="995890"/>
                  <a:pt x="886263" y="989219"/>
                  <a:pt x="895150" y="981813"/>
                </a:cubicBezTo>
                <a:cubicBezTo>
                  <a:pt x="905607" y="973099"/>
                  <a:pt x="912127" y="959548"/>
                  <a:pt x="924026" y="952937"/>
                </a:cubicBezTo>
                <a:cubicBezTo>
                  <a:pt x="941764" y="943083"/>
                  <a:pt x="981777" y="933687"/>
                  <a:pt x="981777" y="933687"/>
                </a:cubicBezTo>
                <a:cubicBezTo>
                  <a:pt x="1027539" y="903179"/>
                  <a:pt x="999675" y="918096"/>
                  <a:pt x="1068405" y="895186"/>
                </a:cubicBezTo>
                <a:cubicBezTo>
                  <a:pt x="1078030" y="891978"/>
                  <a:pt x="1088838" y="891188"/>
                  <a:pt x="1097280" y="885560"/>
                </a:cubicBezTo>
                <a:cubicBezTo>
                  <a:pt x="1106905" y="879143"/>
                  <a:pt x="1115585" y="871008"/>
                  <a:pt x="1126156" y="866310"/>
                </a:cubicBezTo>
                <a:cubicBezTo>
                  <a:pt x="1126168" y="866305"/>
                  <a:pt x="1198340" y="842249"/>
                  <a:pt x="1212784" y="837434"/>
                </a:cubicBezTo>
                <a:lnTo>
                  <a:pt x="1241659" y="827809"/>
                </a:lnTo>
                <a:cubicBezTo>
                  <a:pt x="1287420" y="797301"/>
                  <a:pt x="1259558" y="812218"/>
                  <a:pt x="1328287" y="789308"/>
                </a:cubicBezTo>
                <a:cubicBezTo>
                  <a:pt x="1328291" y="789307"/>
                  <a:pt x="1386033" y="770058"/>
                  <a:pt x="1386038" y="770057"/>
                </a:cubicBezTo>
                <a:lnTo>
                  <a:pt x="1453415" y="760432"/>
                </a:lnTo>
                <a:cubicBezTo>
                  <a:pt x="1463040" y="757224"/>
                  <a:pt x="1473216" y="755344"/>
                  <a:pt x="1482291" y="750807"/>
                </a:cubicBezTo>
                <a:cubicBezTo>
                  <a:pt x="1492638" y="745634"/>
                  <a:pt x="1500596" y="736254"/>
                  <a:pt x="1511167" y="731556"/>
                </a:cubicBezTo>
                <a:cubicBezTo>
                  <a:pt x="1529710" y="723315"/>
                  <a:pt x="1549668" y="718723"/>
                  <a:pt x="1568918" y="712306"/>
                </a:cubicBezTo>
                <a:lnTo>
                  <a:pt x="1597794" y="702680"/>
                </a:lnTo>
                <a:lnTo>
                  <a:pt x="1626670" y="693055"/>
                </a:lnTo>
                <a:cubicBezTo>
                  <a:pt x="1636295" y="686638"/>
                  <a:pt x="1644913" y="678361"/>
                  <a:pt x="1655546" y="673804"/>
                </a:cubicBezTo>
                <a:cubicBezTo>
                  <a:pt x="1687402" y="660151"/>
                  <a:pt x="1773328" y="656251"/>
                  <a:pt x="1790299" y="654554"/>
                </a:cubicBezTo>
                <a:cubicBezTo>
                  <a:pt x="2058690" y="565093"/>
                  <a:pt x="1833089" y="636781"/>
                  <a:pt x="2579571" y="654554"/>
                </a:cubicBezTo>
                <a:cubicBezTo>
                  <a:pt x="2593077" y="654876"/>
                  <a:pt x="2650309" y="669832"/>
                  <a:pt x="2666198" y="673804"/>
                </a:cubicBezTo>
                <a:cubicBezTo>
                  <a:pt x="2700763" y="696848"/>
                  <a:pt x="2703736" y="702488"/>
                  <a:pt x="2752826" y="712306"/>
                </a:cubicBezTo>
                <a:cubicBezTo>
                  <a:pt x="2788028" y="719346"/>
                  <a:pt x="2826142" y="724900"/>
                  <a:pt x="2858704" y="741181"/>
                </a:cubicBezTo>
                <a:cubicBezTo>
                  <a:pt x="2915357" y="769508"/>
                  <a:pt x="2883589" y="755893"/>
                  <a:pt x="2954956" y="779682"/>
                </a:cubicBezTo>
                <a:cubicBezTo>
                  <a:pt x="2954963" y="779684"/>
                  <a:pt x="3012700" y="798932"/>
                  <a:pt x="3012708" y="798933"/>
                </a:cubicBezTo>
                <a:cubicBezTo>
                  <a:pt x="3092837" y="812288"/>
                  <a:pt x="3051139" y="805798"/>
                  <a:pt x="3137836" y="818183"/>
                </a:cubicBezTo>
                <a:cubicBezTo>
                  <a:pt x="3199314" y="838677"/>
                  <a:pt x="3129607" y="817108"/>
                  <a:pt x="3224464" y="837434"/>
                </a:cubicBezTo>
                <a:cubicBezTo>
                  <a:pt x="3250334" y="842977"/>
                  <a:pt x="3275369" y="852334"/>
                  <a:pt x="3301466" y="856684"/>
                </a:cubicBezTo>
                <a:cubicBezTo>
                  <a:pt x="3339967" y="863101"/>
                  <a:pt x="3379940" y="863592"/>
                  <a:pt x="3416969" y="875935"/>
                </a:cubicBezTo>
                <a:cubicBezTo>
                  <a:pt x="3461365" y="890733"/>
                  <a:pt x="3435896" y="883570"/>
                  <a:pt x="3493971" y="895186"/>
                </a:cubicBezTo>
                <a:cubicBezTo>
                  <a:pt x="3580598" y="891977"/>
                  <a:pt x="3667335" y="890968"/>
                  <a:pt x="3753853" y="885560"/>
                </a:cubicBezTo>
                <a:cubicBezTo>
                  <a:pt x="3770181" y="884539"/>
                  <a:pt x="3785883" y="878861"/>
                  <a:pt x="3801979" y="875935"/>
                </a:cubicBezTo>
                <a:cubicBezTo>
                  <a:pt x="3823515" y="872019"/>
                  <a:pt x="3874191" y="865700"/>
                  <a:pt x="3898232" y="856684"/>
                </a:cubicBezTo>
                <a:cubicBezTo>
                  <a:pt x="3980372" y="825881"/>
                  <a:pt x="3898680" y="846932"/>
                  <a:pt x="3965609" y="827809"/>
                </a:cubicBezTo>
                <a:cubicBezTo>
                  <a:pt x="3978329" y="824175"/>
                  <a:pt x="3991196" y="821053"/>
                  <a:pt x="4004110" y="818183"/>
                </a:cubicBezTo>
                <a:cubicBezTo>
                  <a:pt x="4020080" y="814634"/>
                  <a:pt x="4036506" y="813052"/>
                  <a:pt x="4052236" y="808558"/>
                </a:cubicBezTo>
                <a:cubicBezTo>
                  <a:pt x="4081503" y="800196"/>
                  <a:pt x="4109335" y="787064"/>
                  <a:pt x="4138864" y="779682"/>
                </a:cubicBezTo>
                <a:cubicBezTo>
                  <a:pt x="4187208" y="767596"/>
                  <a:pt x="4164815" y="774240"/>
                  <a:pt x="4206240" y="760432"/>
                </a:cubicBezTo>
                <a:cubicBezTo>
                  <a:pt x="4215865" y="754015"/>
                  <a:pt x="4224769" y="746354"/>
                  <a:pt x="4235116" y="741181"/>
                </a:cubicBezTo>
                <a:cubicBezTo>
                  <a:pt x="4244191" y="736644"/>
                  <a:pt x="4255123" y="736483"/>
                  <a:pt x="4263992" y="731556"/>
                </a:cubicBezTo>
                <a:cubicBezTo>
                  <a:pt x="4284217" y="720320"/>
                  <a:pt x="4299795" y="700372"/>
                  <a:pt x="4321744" y="693055"/>
                </a:cubicBezTo>
                <a:lnTo>
                  <a:pt x="4379495" y="673804"/>
                </a:lnTo>
                <a:cubicBezTo>
                  <a:pt x="4389120" y="670596"/>
                  <a:pt x="4398422" y="666169"/>
                  <a:pt x="4408371" y="664179"/>
                </a:cubicBezTo>
                <a:cubicBezTo>
                  <a:pt x="4424413" y="660971"/>
                  <a:pt x="4440714" y="658859"/>
                  <a:pt x="4456497" y="654554"/>
                </a:cubicBezTo>
                <a:cubicBezTo>
                  <a:pt x="4476074" y="649215"/>
                  <a:pt x="4494563" y="640224"/>
                  <a:pt x="4514249" y="635303"/>
                </a:cubicBezTo>
                <a:cubicBezTo>
                  <a:pt x="4527083" y="632095"/>
                  <a:pt x="4540364" y="630323"/>
                  <a:pt x="4552750" y="625678"/>
                </a:cubicBezTo>
                <a:cubicBezTo>
                  <a:pt x="4566185" y="620640"/>
                  <a:pt x="4578063" y="612080"/>
                  <a:pt x="4591251" y="606428"/>
                </a:cubicBezTo>
                <a:cubicBezTo>
                  <a:pt x="4600577" y="602431"/>
                  <a:pt x="4611052" y="601339"/>
                  <a:pt x="4620127" y="596802"/>
                </a:cubicBezTo>
                <a:cubicBezTo>
                  <a:pt x="4694757" y="559487"/>
                  <a:pt x="4605304" y="592118"/>
                  <a:pt x="4677878" y="567927"/>
                </a:cubicBezTo>
                <a:cubicBezTo>
                  <a:pt x="4687503" y="558302"/>
                  <a:pt x="4696297" y="547765"/>
                  <a:pt x="4706754" y="539051"/>
                </a:cubicBezTo>
                <a:cubicBezTo>
                  <a:pt x="4735296" y="515266"/>
                  <a:pt x="4740504" y="520726"/>
                  <a:pt x="4774131" y="500550"/>
                </a:cubicBezTo>
                <a:cubicBezTo>
                  <a:pt x="4792540" y="489505"/>
                  <a:pt x="4849909" y="450724"/>
                  <a:pt x="4870384" y="433173"/>
                </a:cubicBezTo>
                <a:cubicBezTo>
                  <a:pt x="4880719" y="424314"/>
                  <a:pt x="4890902" y="415042"/>
                  <a:pt x="4899259" y="404297"/>
                </a:cubicBezTo>
                <a:cubicBezTo>
                  <a:pt x="4913463" y="386034"/>
                  <a:pt x="4915811" y="353863"/>
                  <a:pt x="4937760" y="346546"/>
                </a:cubicBezTo>
                <a:cubicBezTo>
                  <a:pt x="4947385" y="343337"/>
                  <a:pt x="4957561" y="341457"/>
                  <a:pt x="4966636" y="336920"/>
                </a:cubicBezTo>
                <a:cubicBezTo>
                  <a:pt x="4976983" y="331747"/>
                  <a:pt x="4984879" y="322227"/>
                  <a:pt x="4995512" y="317670"/>
                </a:cubicBezTo>
                <a:cubicBezTo>
                  <a:pt x="5007671" y="312459"/>
                  <a:pt x="5021179" y="311253"/>
                  <a:pt x="5034013" y="308044"/>
                </a:cubicBezTo>
                <a:lnTo>
                  <a:pt x="5149516" y="231042"/>
                </a:lnTo>
                <a:cubicBezTo>
                  <a:pt x="5159141" y="224625"/>
                  <a:pt x="5167418" y="215450"/>
                  <a:pt x="5178392" y="211792"/>
                </a:cubicBezTo>
                <a:cubicBezTo>
                  <a:pt x="5188017" y="208584"/>
                  <a:pt x="5197512" y="204954"/>
                  <a:pt x="5207268" y="202167"/>
                </a:cubicBezTo>
                <a:cubicBezTo>
                  <a:pt x="5219988" y="198533"/>
                  <a:pt x="5233383" y="197186"/>
                  <a:pt x="5245769" y="192541"/>
                </a:cubicBezTo>
                <a:cubicBezTo>
                  <a:pt x="5259204" y="187503"/>
                  <a:pt x="5271966" y="180673"/>
                  <a:pt x="5284270" y="173291"/>
                </a:cubicBezTo>
                <a:cubicBezTo>
                  <a:pt x="5284283" y="173283"/>
                  <a:pt x="5356453" y="125168"/>
                  <a:pt x="5370897" y="115539"/>
                </a:cubicBezTo>
                <a:cubicBezTo>
                  <a:pt x="5380522" y="109122"/>
                  <a:pt x="5388799" y="99947"/>
                  <a:pt x="5399773" y="96289"/>
                </a:cubicBezTo>
                <a:cubicBezTo>
                  <a:pt x="5409398" y="93080"/>
                  <a:pt x="5419574" y="91200"/>
                  <a:pt x="5428649" y="86663"/>
                </a:cubicBezTo>
                <a:cubicBezTo>
                  <a:pt x="5503279" y="49348"/>
                  <a:pt x="5413826" y="81979"/>
                  <a:pt x="5486400" y="57788"/>
                </a:cubicBezTo>
                <a:cubicBezTo>
                  <a:pt x="5496025" y="51371"/>
                  <a:pt x="5504929" y="43710"/>
                  <a:pt x="5515276" y="38537"/>
                </a:cubicBezTo>
                <a:cubicBezTo>
                  <a:pt x="5524351" y="34000"/>
                  <a:pt x="5535710" y="34540"/>
                  <a:pt x="5544152" y="28912"/>
                </a:cubicBezTo>
                <a:cubicBezTo>
                  <a:pt x="5590869" y="-2233"/>
                  <a:pt x="5555745" y="36"/>
                  <a:pt x="5582653" y="3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14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79" y="68168"/>
            <a:ext cx="10515600" cy="1325563"/>
          </a:xfrm>
        </p:spPr>
        <p:txBody>
          <a:bodyPr/>
          <a:lstStyle/>
          <a:p>
            <a:r>
              <a:rPr lang="en-US" dirty="0" smtClean="0"/>
              <a:t>Automatic Stabilizers and the Business Cycle Visualized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79" y="1518925"/>
            <a:ext cx="5171873" cy="186985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Tax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F0"/>
                </a:solidFill>
              </a:rPr>
              <a:t>social security payments </a:t>
            </a:r>
            <a:r>
              <a:rPr lang="en-US" dirty="0" smtClean="0"/>
              <a:t>act as </a:t>
            </a:r>
            <a:r>
              <a:rPr lang="en-US" dirty="0" smtClean="0">
                <a:solidFill>
                  <a:srgbClr val="00B0F0"/>
                </a:solidFill>
              </a:rPr>
              <a:t>automatic stabilizers </a:t>
            </a:r>
            <a:r>
              <a:rPr lang="en-US" dirty="0" smtClean="0"/>
              <a:t>for the macro-economy.</a:t>
            </a:r>
          </a:p>
          <a:p>
            <a:r>
              <a:rPr lang="en-US" dirty="0" smtClean="0"/>
              <a:t>In the case of a positive output gap or negative output gap, tax and social security will </a:t>
            </a:r>
            <a:r>
              <a:rPr lang="en-US" dirty="0" smtClean="0">
                <a:solidFill>
                  <a:srgbClr val="00B050"/>
                </a:solidFill>
              </a:rPr>
              <a:t>move counter to the movement of the economy </a:t>
            </a:r>
            <a:r>
              <a:rPr lang="en-US" dirty="0" smtClean="0"/>
              <a:t>and naturally </a:t>
            </a:r>
            <a:r>
              <a:rPr lang="en-US" dirty="0" smtClean="0">
                <a:solidFill>
                  <a:srgbClr val="00B050"/>
                </a:solidFill>
              </a:rPr>
              <a:t>push us back in the direction of potential output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49916" y="4476578"/>
            <a:ext cx="5350934" cy="2147093"/>
          </a:xfrm>
          <a:prstGeom prst="rect">
            <a:avLst/>
          </a:prstGeom>
          <a:solidFill>
            <a:srgbClr val="FFAFAF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Recessionary Gap</a:t>
            </a:r>
          </a:p>
          <a:p>
            <a:r>
              <a:rPr lang="en-US" dirty="0" smtClean="0"/>
              <a:t>People earn less money so </a:t>
            </a:r>
            <a:r>
              <a:rPr lang="en-US" dirty="0"/>
              <a:t>t</a:t>
            </a:r>
            <a:r>
              <a:rPr lang="en-US" dirty="0" smtClean="0"/>
              <a:t>axes will be less (</a:t>
            </a:r>
            <a:r>
              <a:rPr lang="en-US" dirty="0"/>
              <a:t>↓</a:t>
            </a:r>
            <a:r>
              <a:rPr lang="en-US" dirty="0" smtClean="0"/>
              <a:t>T)</a:t>
            </a:r>
          </a:p>
          <a:p>
            <a:r>
              <a:rPr lang="en-US" dirty="0" smtClean="0"/>
              <a:t>More people are unemployed and so government social security payments will go up. This will then be spent by households. (↑C)</a:t>
            </a:r>
          </a:p>
          <a:p>
            <a:r>
              <a:rPr lang="en-US" dirty="0" smtClean="0"/>
              <a:t>↑AD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2648" y="4391336"/>
            <a:ext cx="5350934" cy="2087817"/>
          </a:xfrm>
          <a:prstGeom prst="rect">
            <a:avLst/>
          </a:prstGeom>
          <a:solidFill>
            <a:srgbClr val="00DE64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dirty="0" smtClean="0"/>
              <a:t>Positive Output Gap</a:t>
            </a:r>
          </a:p>
          <a:p>
            <a:r>
              <a:rPr lang="en-US" dirty="0" smtClean="0"/>
              <a:t>People earn more money so </a:t>
            </a:r>
            <a:r>
              <a:rPr lang="en-US" dirty="0"/>
              <a:t>t</a:t>
            </a:r>
            <a:r>
              <a:rPr lang="en-US" dirty="0" smtClean="0"/>
              <a:t>axes will go up. (↑T)</a:t>
            </a:r>
          </a:p>
          <a:p>
            <a:r>
              <a:rPr lang="en-US" dirty="0" smtClean="0"/>
              <a:t>Less people are unemployed and so government social security payments (unemployment benefits, food stamps, pensions, disability allowances etc.) will go down. (↓C)</a:t>
            </a:r>
          </a:p>
          <a:p>
            <a:r>
              <a:rPr lang="en-US" dirty="0" smtClean="0"/>
              <a:t>↓AD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3348" y="3481365"/>
            <a:ext cx="44577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Note – </a:t>
            </a:r>
            <a:r>
              <a:rPr lang="en-US" sz="1200" b="1" dirty="0" smtClean="0"/>
              <a:t>the effect of automatic stabilizers is particularly </a:t>
            </a:r>
            <a:r>
              <a:rPr lang="en-US" sz="1200" b="1" dirty="0"/>
              <a:t>strong when the tax system is </a:t>
            </a:r>
            <a:r>
              <a:rPr lang="en-US" sz="1200" b="1" dirty="0" smtClean="0"/>
              <a:t>progressive</a:t>
            </a:r>
            <a:r>
              <a:rPr lang="en-US" sz="1200" dirty="0" smtClean="0"/>
              <a:t>, because tax will go up faster when there is a positive output gap, and fall faster when there is a negative output gap.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528997" y="5936105"/>
            <a:ext cx="512091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Positive Output Gap- the automatic stabilizers will ↓AD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Negative Output Gap – the automatic stabilizers will </a:t>
            </a:r>
            <a:r>
              <a:rPr lang="en-US" sz="1600" dirty="0">
                <a:solidFill>
                  <a:srgbClr val="FF0000"/>
                </a:solidFill>
              </a:rPr>
              <a:t>↑</a:t>
            </a:r>
            <a:r>
              <a:rPr lang="en-US" sz="1600" dirty="0" smtClean="0">
                <a:solidFill>
                  <a:srgbClr val="FF0000"/>
                </a:solidFill>
              </a:rPr>
              <a:t>AD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69858" y="838200"/>
            <a:ext cx="5869964" cy="3466314"/>
            <a:chOff x="5869858" y="838200"/>
            <a:chExt cx="5869964" cy="34663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9858" y="838200"/>
              <a:ext cx="5869964" cy="346631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69858" y="838200"/>
              <a:ext cx="73177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Real GDP</a:t>
              </a:r>
              <a:endParaRPr lang="en-AU" dirty="0"/>
            </a:p>
          </p:txBody>
        </p:sp>
      </p:grpSp>
      <p:sp>
        <p:nvSpPr>
          <p:cNvPr id="7" name="Right Arrow 6"/>
          <p:cNvSpPr/>
          <p:nvPr/>
        </p:nvSpPr>
        <p:spPr>
          <a:xfrm rot="8873646">
            <a:off x="4136792" y="3450452"/>
            <a:ext cx="3609637" cy="21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6088304">
            <a:off x="7744422" y="3276012"/>
            <a:ext cx="2453616" cy="224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AD SRAS Summary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Aggregate Demand</a:t>
            </a:r>
          </a:p>
          <a:p>
            <a:r>
              <a:rPr lang="en-US" dirty="0" smtClean="0"/>
              <a:t>Short Run Aggregate Supply</a:t>
            </a:r>
          </a:p>
        </p:txBody>
      </p:sp>
    </p:spTree>
    <p:extLst>
      <p:ext uri="{BB962C8B-B14F-4D97-AF65-F5344CB8AC3E}">
        <p14:creationId xmlns:p14="http://schemas.microsoft.com/office/powerpoint/2010/main" val="4229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78858"/>
            <a:ext cx="4131733" cy="60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Monetary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778933"/>
            <a:ext cx="6125498" cy="178728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Monetary policy </a:t>
            </a:r>
            <a:r>
              <a:rPr lang="en-US" dirty="0" smtClean="0"/>
              <a:t>is the other main tool that the government can use to manage the economy. </a:t>
            </a:r>
          </a:p>
          <a:p>
            <a:r>
              <a:rPr lang="en-US" dirty="0" smtClean="0"/>
              <a:t>Simply put it is </a:t>
            </a:r>
            <a:r>
              <a:rPr lang="en-US" dirty="0" smtClean="0">
                <a:solidFill>
                  <a:srgbClr val="00B0F0"/>
                </a:solidFill>
              </a:rPr>
              <a:t>changing the interest rates</a:t>
            </a:r>
            <a:r>
              <a:rPr lang="en-US" dirty="0" smtClean="0"/>
              <a:t>. By doing so we can </a:t>
            </a:r>
            <a:r>
              <a:rPr lang="en-US" dirty="0" smtClean="0">
                <a:solidFill>
                  <a:srgbClr val="00B0F0"/>
                </a:solidFill>
              </a:rPr>
              <a:t>increase or decrease AD</a:t>
            </a:r>
            <a:r>
              <a:rPr lang="en-US" dirty="0" smtClean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840" y="100586"/>
            <a:ext cx="3584193" cy="3001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40" y="3702838"/>
            <a:ext cx="3823813" cy="2979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27267" y="478895"/>
            <a:ext cx="1337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effect on the AD is the same as fiscal policy.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0933" y="2065867"/>
            <a:ext cx="163406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Lower interest rate – increase 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07133" y="4958113"/>
            <a:ext cx="155786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interest rate – decrease AD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792" y="4632406"/>
            <a:ext cx="2383231" cy="2050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1296" y="25662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What happens when we </a:t>
            </a:r>
            <a:r>
              <a:rPr lang="en-US" b="1" u="sng" dirty="0">
                <a:solidFill>
                  <a:srgbClr val="00B050"/>
                </a:solidFill>
              </a:rPr>
              <a:t>lower the interest rates</a:t>
            </a:r>
            <a:r>
              <a:rPr lang="en-US" b="1" u="sng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Consumption</a:t>
            </a:r>
            <a:r>
              <a:rPr lang="en-US" dirty="0"/>
              <a:t> (</a:t>
            </a:r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/>
              <a:t>) </a:t>
            </a:r>
            <a:r>
              <a:rPr lang="en-US" dirty="0">
                <a:solidFill>
                  <a:srgbClr val="00B050"/>
                </a:solidFill>
              </a:rPr>
              <a:t>increases</a:t>
            </a:r>
            <a:r>
              <a:rPr lang="en-US" dirty="0"/>
              <a:t> for interest sensitive products such as houses, cars, tuition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Investment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B050"/>
                </a:solidFill>
              </a:rPr>
              <a:t>I</a:t>
            </a:r>
            <a:r>
              <a:rPr lang="en-US" dirty="0"/>
              <a:t>) </a:t>
            </a:r>
            <a:r>
              <a:rPr lang="en-US" dirty="0">
                <a:solidFill>
                  <a:srgbClr val="00B050"/>
                </a:solidFill>
              </a:rPr>
              <a:t>increases</a:t>
            </a:r>
            <a:r>
              <a:rPr lang="en-US" dirty="0"/>
              <a:t> because the cost of borrowing is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leads to an </a:t>
            </a:r>
            <a:r>
              <a:rPr lang="en-US" dirty="0">
                <a:solidFill>
                  <a:srgbClr val="00B050"/>
                </a:solidFill>
              </a:rPr>
              <a:t>increase in AD </a:t>
            </a:r>
            <a:r>
              <a:rPr lang="en-US" dirty="0"/>
              <a:t>which can help fight a slowing economy which </a:t>
            </a:r>
            <a:r>
              <a:rPr lang="en-US" dirty="0" smtClean="0">
                <a:solidFill>
                  <a:srgbClr val="00B050"/>
                </a:solidFill>
              </a:rPr>
              <a:t>fights a negative </a:t>
            </a:r>
            <a:r>
              <a:rPr lang="en-US" dirty="0">
                <a:solidFill>
                  <a:srgbClr val="00B050"/>
                </a:solidFill>
              </a:rPr>
              <a:t>output gap</a:t>
            </a:r>
            <a:r>
              <a:rPr lang="en-US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799" y="4958113"/>
            <a:ext cx="418807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Monetary policy – shifts AD using interest rates.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Fiscal policy – shifts AD using Government spending and tax.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2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Fiscal Policy?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9042" y="1822450"/>
            <a:ext cx="4936958" cy="2325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Fiscal Policy</a:t>
            </a:r>
          </a:p>
          <a:p>
            <a:r>
              <a:rPr lang="en-US" dirty="0"/>
              <a:t>Tax</a:t>
            </a:r>
          </a:p>
          <a:p>
            <a:r>
              <a:rPr lang="en-US" dirty="0"/>
              <a:t>Government Expenditure</a:t>
            </a:r>
          </a:p>
          <a:p>
            <a:pPr lvl="1"/>
            <a:r>
              <a:rPr lang="en-US" dirty="0"/>
              <a:t>Government Spending</a:t>
            </a:r>
          </a:p>
          <a:p>
            <a:pPr lvl="1"/>
            <a:r>
              <a:rPr lang="en-US" dirty="0"/>
              <a:t>Government Transfers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6858" y="4584032"/>
            <a:ext cx="3138237" cy="20260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/>
              <a:t>Discretionary Fiscal Policy</a:t>
            </a:r>
          </a:p>
          <a:p>
            <a:r>
              <a:rPr lang="en-US" sz="2400" dirty="0" smtClean="0"/>
              <a:t>Government makes new decisions about government spending and tax. </a:t>
            </a:r>
            <a:r>
              <a:rPr lang="en-US" sz="2400" dirty="0" err="1" smtClean="0"/>
              <a:t>Eg</a:t>
            </a:r>
            <a:r>
              <a:rPr lang="en-US" sz="2400" dirty="0" smtClean="0"/>
              <a:t>. building a school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32322" y="4556794"/>
            <a:ext cx="3138237" cy="2026068"/>
          </a:xfrm>
          <a:prstGeom prst="rect">
            <a:avLst/>
          </a:prstGeom>
          <a:effectLst>
            <a:softEdge rad="31750"/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 b="1" u="sng" dirty="0" smtClean="0"/>
              <a:t>Automatic Stabilizers</a:t>
            </a:r>
          </a:p>
          <a:p>
            <a:r>
              <a:rPr lang="en-US" dirty="0" smtClean="0"/>
              <a:t>Government makes no new decisions.</a:t>
            </a:r>
          </a:p>
          <a:p>
            <a:r>
              <a:rPr lang="en-US" dirty="0" smtClean="0"/>
              <a:t>The old tax policy and </a:t>
            </a:r>
            <a:r>
              <a:rPr lang="en-US" dirty="0" err="1" smtClean="0"/>
              <a:t>gov</a:t>
            </a:r>
            <a:r>
              <a:rPr lang="en-US" dirty="0" smtClean="0"/>
              <a:t> transfer policy will automatically take effect during output gaps.</a:t>
            </a:r>
          </a:p>
          <a:p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7566433">
            <a:off x="701842" y="3858335"/>
            <a:ext cx="914400" cy="578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941147">
            <a:off x="4806832" y="3853355"/>
            <a:ext cx="914400" cy="578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84467" y="150743"/>
            <a:ext cx="502627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Summary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Fiscal Policy involves tax and government expenditure.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There are two types of fiscal policy – automatic stabilizers and discretionary fiscal policy. </a:t>
            </a:r>
          </a:p>
        </p:txBody>
      </p:sp>
    </p:spTree>
    <p:extLst>
      <p:ext uri="{BB962C8B-B14F-4D97-AF65-F5344CB8AC3E}">
        <p14:creationId xmlns:p14="http://schemas.microsoft.com/office/powerpoint/2010/main" val="28705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Spending Multiplier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38733" cy="60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Marginal Propensity to Consume (MPC)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042"/>
          </a:xfrm>
        </p:spPr>
        <p:txBody>
          <a:bodyPr>
            <a:normAutofit/>
          </a:bodyPr>
          <a:lstStyle/>
          <a:p>
            <a:r>
              <a:rPr lang="en-US" b="1" dirty="0"/>
              <a:t>Marginal</a:t>
            </a:r>
            <a:r>
              <a:rPr lang="en-US" dirty="0"/>
              <a:t> = </a:t>
            </a:r>
            <a:r>
              <a:rPr lang="en-US" dirty="0" smtClean="0"/>
              <a:t>‘the last dollar’</a:t>
            </a:r>
            <a:endParaRPr lang="en-US" dirty="0"/>
          </a:p>
          <a:p>
            <a:r>
              <a:rPr lang="en-US" b="1" dirty="0"/>
              <a:t>Propensity</a:t>
            </a:r>
            <a:r>
              <a:rPr lang="en-US" dirty="0"/>
              <a:t> = </a:t>
            </a:r>
            <a:r>
              <a:rPr lang="en-US" dirty="0" smtClean="0"/>
              <a:t>‘what </a:t>
            </a:r>
            <a:r>
              <a:rPr lang="en-US" dirty="0"/>
              <a:t>you usually </a:t>
            </a:r>
            <a:r>
              <a:rPr lang="en-US" dirty="0" smtClean="0"/>
              <a:t>do’</a:t>
            </a:r>
            <a:endParaRPr lang="en-US" dirty="0"/>
          </a:p>
          <a:p>
            <a:r>
              <a:rPr lang="en-US" b="1" dirty="0"/>
              <a:t>Consume</a:t>
            </a:r>
            <a:r>
              <a:rPr lang="en-US" dirty="0"/>
              <a:t> = buy</a:t>
            </a:r>
          </a:p>
          <a:p>
            <a:r>
              <a:rPr lang="en-US" dirty="0" smtClean="0"/>
              <a:t>Therefore, the </a:t>
            </a:r>
            <a:r>
              <a:rPr lang="en-US" dirty="0" smtClean="0">
                <a:solidFill>
                  <a:srgbClr val="00B0F0"/>
                </a:solidFill>
              </a:rPr>
              <a:t>marginal propensity to consume </a:t>
            </a:r>
            <a:r>
              <a:rPr lang="en-US" dirty="0" smtClean="0"/>
              <a:t>is the </a:t>
            </a:r>
            <a:r>
              <a:rPr lang="en-US" dirty="0" smtClean="0">
                <a:solidFill>
                  <a:srgbClr val="00B0F0"/>
                </a:solidFill>
              </a:rPr>
              <a:t>proportion you spend</a:t>
            </a:r>
            <a:r>
              <a:rPr lang="en-US" dirty="0" smtClean="0"/>
              <a:t> of your </a:t>
            </a:r>
            <a:r>
              <a:rPr lang="en-US" dirty="0" smtClean="0">
                <a:solidFill>
                  <a:srgbClr val="00B0F0"/>
                </a:solidFill>
              </a:rPr>
              <a:t>additional income</a:t>
            </a:r>
            <a:r>
              <a:rPr lang="en-US" dirty="0" smtClean="0"/>
              <a:t>. </a:t>
            </a:r>
            <a:r>
              <a:rPr lang="en-US" dirty="0" err="1" smtClean="0"/>
              <a:t>Ie</a:t>
            </a:r>
            <a:r>
              <a:rPr lang="en-US" dirty="0" smtClean="0"/>
              <a:t>. How much you spend of the last dollar you received.</a:t>
            </a:r>
          </a:p>
          <a:p>
            <a:r>
              <a:rPr lang="en-US" dirty="0" smtClean="0"/>
              <a:t>We shorten it to </a:t>
            </a:r>
            <a:r>
              <a:rPr lang="en-US" dirty="0" smtClean="0">
                <a:solidFill>
                  <a:srgbClr val="00B0F0"/>
                </a:solidFill>
              </a:rPr>
              <a:t>MPC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67" y="1100137"/>
            <a:ext cx="2917448" cy="1819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299604"/>
            <a:ext cx="657296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Example</a:t>
            </a:r>
          </a:p>
          <a:p>
            <a:r>
              <a:rPr lang="en-US" sz="2000" dirty="0" smtClean="0"/>
              <a:t>If </a:t>
            </a:r>
            <a:r>
              <a:rPr lang="en-US" sz="2000" dirty="0"/>
              <a:t>you spend $600 and out of $1000 then your MPC is:</a:t>
            </a:r>
          </a:p>
          <a:p>
            <a:r>
              <a:rPr lang="en-US" sz="2000" dirty="0"/>
              <a:t>MPC = 600/1000 = 0.6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55467" y="4470400"/>
            <a:ext cx="403013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Summary </a:t>
            </a:r>
          </a:p>
          <a:p>
            <a:r>
              <a:rPr lang="en-AU" sz="2400" dirty="0" smtClean="0">
                <a:solidFill>
                  <a:srgbClr val="FF0000"/>
                </a:solidFill>
              </a:rPr>
              <a:t>The MPC (marginal propensity to consume) is how much you spend of each extra dollar you earn.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70523" cy="1325563"/>
          </a:xfrm>
        </p:spPr>
        <p:txBody>
          <a:bodyPr/>
          <a:lstStyle/>
          <a:p>
            <a:r>
              <a:rPr lang="en-US" dirty="0" smtClean="0"/>
              <a:t>Marginal Propensity to Save (MPS)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82733" cy="2272242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Marginal</a:t>
            </a:r>
            <a:r>
              <a:rPr lang="en-US" dirty="0"/>
              <a:t> = </a:t>
            </a:r>
            <a:r>
              <a:rPr lang="en-US" dirty="0" smtClean="0"/>
              <a:t>‘the </a:t>
            </a:r>
            <a:r>
              <a:rPr lang="en-US" dirty="0"/>
              <a:t>last </a:t>
            </a:r>
            <a:r>
              <a:rPr lang="en-US" dirty="0" smtClean="0"/>
              <a:t>dollar’</a:t>
            </a:r>
            <a:endParaRPr lang="en-US" dirty="0"/>
          </a:p>
          <a:p>
            <a:r>
              <a:rPr lang="en-US" b="1" dirty="0"/>
              <a:t>Propensity</a:t>
            </a:r>
            <a:r>
              <a:rPr lang="en-US" dirty="0"/>
              <a:t> = </a:t>
            </a:r>
            <a:r>
              <a:rPr lang="en-US" dirty="0" smtClean="0"/>
              <a:t>‘what </a:t>
            </a:r>
            <a:r>
              <a:rPr lang="en-US" dirty="0"/>
              <a:t>you usually </a:t>
            </a:r>
            <a:r>
              <a:rPr lang="en-US" dirty="0" smtClean="0"/>
              <a:t>do’</a:t>
            </a:r>
            <a:endParaRPr lang="en-US" dirty="0"/>
          </a:p>
          <a:p>
            <a:r>
              <a:rPr lang="en-US" b="1" dirty="0" smtClean="0"/>
              <a:t>Save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save</a:t>
            </a:r>
            <a:endParaRPr lang="en-US" dirty="0"/>
          </a:p>
          <a:p>
            <a:r>
              <a:rPr lang="en-US" dirty="0" smtClean="0"/>
              <a:t>Therefore your </a:t>
            </a:r>
            <a:r>
              <a:rPr lang="en-US" dirty="0" smtClean="0">
                <a:solidFill>
                  <a:srgbClr val="00B0F0"/>
                </a:solidFill>
              </a:rPr>
              <a:t>Marginal Propensity to Save </a:t>
            </a:r>
            <a:r>
              <a:rPr lang="en-US" dirty="0" smtClean="0"/>
              <a:t>is the </a:t>
            </a:r>
            <a:r>
              <a:rPr lang="en-US" dirty="0" smtClean="0">
                <a:solidFill>
                  <a:srgbClr val="00B0F0"/>
                </a:solidFill>
              </a:rPr>
              <a:t>proportion you save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B0F0"/>
                </a:solidFill>
              </a:rPr>
              <a:t>MPS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503" y="248949"/>
            <a:ext cx="4107122" cy="2511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1566" y="4232804"/>
            <a:ext cx="6096000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2000" b="1" dirty="0" smtClean="0"/>
              <a:t>Example</a:t>
            </a:r>
          </a:p>
          <a:p>
            <a:r>
              <a:rPr lang="en-US" dirty="0" smtClean="0"/>
              <a:t>If </a:t>
            </a:r>
            <a:r>
              <a:rPr lang="en-US" dirty="0"/>
              <a:t>you spend $600 then you must save $400 dollars. (Remember we start with $1000.)</a:t>
            </a:r>
          </a:p>
          <a:p>
            <a:endParaRPr lang="en-US" dirty="0"/>
          </a:p>
          <a:p>
            <a:r>
              <a:rPr lang="en-US" dirty="0"/>
              <a:t>Marginal Propensity to Save = </a:t>
            </a:r>
          </a:p>
          <a:p>
            <a:r>
              <a:rPr lang="en-US" dirty="0"/>
              <a:t>MPS = $400/$1000 = 0.4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8723" y="3860800"/>
            <a:ext cx="4812344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sz="2400" dirty="0" smtClean="0">
                <a:solidFill>
                  <a:srgbClr val="FF0000"/>
                </a:solidFill>
              </a:rPr>
              <a:t>MPS (marginal propensity to save) is the amount that one saves of each extra dollar of income.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3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28" y="365126"/>
            <a:ext cx="11463737" cy="611931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042611" y="5062888"/>
            <a:ext cx="4129237" cy="906442"/>
          </a:xfrm>
          <a:custGeom>
            <a:avLst/>
            <a:gdLst>
              <a:gd name="connsiteX0" fmla="*/ 2184934 w 4129237"/>
              <a:gd name="connsiteY0" fmla="*/ 57752 h 906442"/>
              <a:gd name="connsiteX1" fmla="*/ 548640 w 4129237"/>
              <a:gd name="connsiteY1" fmla="*/ 77003 h 906442"/>
              <a:gd name="connsiteX2" fmla="*/ 500513 w 4129237"/>
              <a:gd name="connsiteY2" fmla="*/ 96253 h 906442"/>
              <a:gd name="connsiteX3" fmla="*/ 423511 w 4129237"/>
              <a:gd name="connsiteY3" fmla="*/ 105878 h 906442"/>
              <a:gd name="connsiteX4" fmla="*/ 375385 w 4129237"/>
              <a:gd name="connsiteY4" fmla="*/ 125129 h 906442"/>
              <a:gd name="connsiteX5" fmla="*/ 336884 w 4129237"/>
              <a:gd name="connsiteY5" fmla="*/ 134754 h 906442"/>
              <a:gd name="connsiteX6" fmla="*/ 298383 w 4129237"/>
              <a:gd name="connsiteY6" fmla="*/ 154005 h 906442"/>
              <a:gd name="connsiteX7" fmla="*/ 240631 w 4129237"/>
              <a:gd name="connsiteY7" fmla="*/ 192506 h 906442"/>
              <a:gd name="connsiteX8" fmla="*/ 211755 w 4129237"/>
              <a:gd name="connsiteY8" fmla="*/ 202131 h 906442"/>
              <a:gd name="connsiteX9" fmla="*/ 134753 w 4129237"/>
              <a:gd name="connsiteY9" fmla="*/ 259883 h 906442"/>
              <a:gd name="connsiteX10" fmla="*/ 77002 w 4129237"/>
              <a:gd name="connsiteY10" fmla="*/ 298384 h 906442"/>
              <a:gd name="connsiteX11" fmla="*/ 48126 w 4129237"/>
              <a:gd name="connsiteY11" fmla="*/ 317634 h 906442"/>
              <a:gd name="connsiteX12" fmla="*/ 38501 w 4129237"/>
              <a:gd name="connsiteY12" fmla="*/ 346510 h 906442"/>
              <a:gd name="connsiteX13" fmla="*/ 28875 w 4129237"/>
              <a:gd name="connsiteY13" fmla="*/ 385011 h 906442"/>
              <a:gd name="connsiteX14" fmla="*/ 9625 w 4129237"/>
              <a:gd name="connsiteY14" fmla="*/ 423512 h 906442"/>
              <a:gd name="connsiteX15" fmla="*/ 0 w 4129237"/>
              <a:gd name="connsiteY15" fmla="*/ 452388 h 906442"/>
              <a:gd name="connsiteX16" fmla="*/ 9625 w 4129237"/>
              <a:gd name="connsiteY16" fmla="*/ 587141 h 906442"/>
              <a:gd name="connsiteX17" fmla="*/ 28875 w 4129237"/>
              <a:gd name="connsiteY17" fmla="*/ 616017 h 906442"/>
              <a:gd name="connsiteX18" fmla="*/ 86627 w 4129237"/>
              <a:gd name="connsiteY18" fmla="*/ 635268 h 906442"/>
              <a:gd name="connsiteX19" fmla="*/ 115503 w 4129237"/>
              <a:gd name="connsiteY19" fmla="*/ 654518 h 906442"/>
              <a:gd name="connsiteX20" fmla="*/ 154004 w 4129237"/>
              <a:gd name="connsiteY20" fmla="*/ 664144 h 906442"/>
              <a:gd name="connsiteX21" fmla="*/ 182880 w 4129237"/>
              <a:gd name="connsiteY21" fmla="*/ 673769 h 906442"/>
              <a:gd name="connsiteX22" fmla="*/ 211755 w 4129237"/>
              <a:gd name="connsiteY22" fmla="*/ 693019 h 906442"/>
              <a:gd name="connsiteX23" fmla="*/ 279132 w 4129237"/>
              <a:gd name="connsiteY23" fmla="*/ 712270 h 906442"/>
              <a:gd name="connsiteX24" fmla="*/ 385010 w 4129237"/>
              <a:gd name="connsiteY24" fmla="*/ 731520 h 906442"/>
              <a:gd name="connsiteX25" fmla="*/ 423511 w 4129237"/>
              <a:gd name="connsiteY25" fmla="*/ 741146 h 906442"/>
              <a:gd name="connsiteX26" fmla="*/ 529389 w 4129237"/>
              <a:gd name="connsiteY26" fmla="*/ 760396 h 906442"/>
              <a:gd name="connsiteX27" fmla="*/ 558265 w 4129237"/>
              <a:gd name="connsiteY27" fmla="*/ 770021 h 906442"/>
              <a:gd name="connsiteX28" fmla="*/ 654517 w 4129237"/>
              <a:gd name="connsiteY28" fmla="*/ 779647 h 906442"/>
              <a:gd name="connsiteX29" fmla="*/ 731520 w 4129237"/>
              <a:gd name="connsiteY29" fmla="*/ 798897 h 906442"/>
              <a:gd name="connsiteX30" fmla="*/ 789271 w 4129237"/>
              <a:gd name="connsiteY30" fmla="*/ 818148 h 906442"/>
              <a:gd name="connsiteX31" fmla="*/ 1001027 w 4129237"/>
              <a:gd name="connsiteY31" fmla="*/ 837398 h 906442"/>
              <a:gd name="connsiteX32" fmla="*/ 2714324 w 4129237"/>
              <a:gd name="connsiteY32" fmla="*/ 866274 h 906442"/>
              <a:gd name="connsiteX33" fmla="*/ 3272589 w 4129237"/>
              <a:gd name="connsiteY33" fmla="*/ 866274 h 906442"/>
              <a:gd name="connsiteX34" fmla="*/ 3599848 w 4129237"/>
              <a:gd name="connsiteY34" fmla="*/ 856649 h 906442"/>
              <a:gd name="connsiteX35" fmla="*/ 3628724 w 4129237"/>
              <a:gd name="connsiteY35" fmla="*/ 837398 h 906442"/>
              <a:gd name="connsiteX36" fmla="*/ 3724976 w 4129237"/>
              <a:gd name="connsiteY36" fmla="*/ 798897 h 906442"/>
              <a:gd name="connsiteX37" fmla="*/ 3801978 w 4129237"/>
              <a:gd name="connsiteY37" fmla="*/ 779647 h 906442"/>
              <a:gd name="connsiteX38" fmla="*/ 3869355 w 4129237"/>
              <a:gd name="connsiteY38" fmla="*/ 760396 h 906442"/>
              <a:gd name="connsiteX39" fmla="*/ 3936732 w 4129237"/>
              <a:gd name="connsiteY39" fmla="*/ 721895 h 906442"/>
              <a:gd name="connsiteX40" fmla="*/ 4004109 w 4129237"/>
              <a:gd name="connsiteY40" fmla="*/ 693019 h 906442"/>
              <a:gd name="connsiteX41" fmla="*/ 4052235 w 4129237"/>
              <a:gd name="connsiteY41" fmla="*/ 635268 h 906442"/>
              <a:gd name="connsiteX42" fmla="*/ 4109987 w 4129237"/>
              <a:gd name="connsiteY42" fmla="*/ 519765 h 906442"/>
              <a:gd name="connsiteX43" fmla="*/ 4129237 w 4129237"/>
              <a:gd name="connsiteY43" fmla="*/ 462013 h 906442"/>
              <a:gd name="connsiteX44" fmla="*/ 4119612 w 4129237"/>
              <a:gd name="connsiteY44" fmla="*/ 423512 h 906442"/>
              <a:gd name="connsiteX45" fmla="*/ 4071486 w 4129237"/>
              <a:gd name="connsiteY45" fmla="*/ 365760 h 906442"/>
              <a:gd name="connsiteX46" fmla="*/ 4042610 w 4129237"/>
              <a:gd name="connsiteY46" fmla="*/ 356135 h 906442"/>
              <a:gd name="connsiteX47" fmla="*/ 4013734 w 4129237"/>
              <a:gd name="connsiteY47" fmla="*/ 336885 h 906442"/>
              <a:gd name="connsiteX48" fmla="*/ 3994484 w 4129237"/>
              <a:gd name="connsiteY48" fmla="*/ 308009 h 906442"/>
              <a:gd name="connsiteX49" fmla="*/ 3965608 w 4129237"/>
              <a:gd name="connsiteY49" fmla="*/ 250257 h 906442"/>
              <a:gd name="connsiteX50" fmla="*/ 3927107 w 4129237"/>
              <a:gd name="connsiteY50" fmla="*/ 211756 h 906442"/>
              <a:gd name="connsiteX51" fmla="*/ 3888606 w 4129237"/>
              <a:gd name="connsiteY51" fmla="*/ 173255 h 906442"/>
              <a:gd name="connsiteX52" fmla="*/ 3821229 w 4129237"/>
              <a:gd name="connsiteY52" fmla="*/ 115504 h 906442"/>
              <a:gd name="connsiteX53" fmla="*/ 3792353 w 4129237"/>
              <a:gd name="connsiteY53" fmla="*/ 105878 h 906442"/>
              <a:gd name="connsiteX54" fmla="*/ 3763477 w 4129237"/>
              <a:gd name="connsiteY54" fmla="*/ 86628 h 906442"/>
              <a:gd name="connsiteX55" fmla="*/ 3734602 w 4129237"/>
              <a:gd name="connsiteY55" fmla="*/ 77003 h 906442"/>
              <a:gd name="connsiteX56" fmla="*/ 3696101 w 4129237"/>
              <a:gd name="connsiteY56" fmla="*/ 57752 h 906442"/>
              <a:gd name="connsiteX57" fmla="*/ 3609473 w 4129237"/>
              <a:gd name="connsiteY57" fmla="*/ 38501 h 906442"/>
              <a:gd name="connsiteX58" fmla="*/ 3474720 w 4129237"/>
              <a:gd name="connsiteY58" fmla="*/ 9626 h 906442"/>
              <a:gd name="connsiteX59" fmla="*/ 3378467 w 4129237"/>
              <a:gd name="connsiteY59" fmla="*/ 0 h 906442"/>
              <a:gd name="connsiteX60" fmla="*/ 2646947 w 4129237"/>
              <a:gd name="connsiteY60" fmla="*/ 9626 h 906442"/>
              <a:gd name="connsiteX61" fmla="*/ 2464067 w 4129237"/>
              <a:gd name="connsiteY61" fmla="*/ 19251 h 906442"/>
              <a:gd name="connsiteX62" fmla="*/ 2358189 w 4129237"/>
              <a:gd name="connsiteY62" fmla="*/ 38501 h 906442"/>
              <a:gd name="connsiteX63" fmla="*/ 2184934 w 4129237"/>
              <a:gd name="connsiteY63" fmla="*/ 57752 h 90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129237" h="906442">
                <a:moveTo>
                  <a:pt x="2184934" y="57752"/>
                </a:moveTo>
                <a:cubicBezTo>
                  <a:pt x="1883343" y="64169"/>
                  <a:pt x="2271759" y="46415"/>
                  <a:pt x="548640" y="77003"/>
                </a:cubicBezTo>
                <a:cubicBezTo>
                  <a:pt x="531365" y="77310"/>
                  <a:pt x="517349" y="92368"/>
                  <a:pt x="500513" y="96253"/>
                </a:cubicBezTo>
                <a:cubicBezTo>
                  <a:pt x="475308" y="102069"/>
                  <a:pt x="449178" y="102670"/>
                  <a:pt x="423511" y="105878"/>
                </a:cubicBezTo>
                <a:cubicBezTo>
                  <a:pt x="407469" y="112295"/>
                  <a:pt x="391776" y="119665"/>
                  <a:pt x="375385" y="125129"/>
                </a:cubicBezTo>
                <a:cubicBezTo>
                  <a:pt x="362835" y="129312"/>
                  <a:pt x="349270" y="130109"/>
                  <a:pt x="336884" y="134754"/>
                </a:cubicBezTo>
                <a:cubicBezTo>
                  <a:pt x="323449" y="139792"/>
                  <a:pt x="310687" y="146623"/>
                  <a:pt x="298383" y="154005"/>
                </a:cubicBezTo>
                <a:cubicBezTo>
                  <a:pt x="278544" y="165909"/>
                  <a:pt x="262580" y="185190"/>
                  <a:pt x="240631" y="192506"/>
                </a:cubicBezTo>
                <a:lnTo>
                  <a:pt x="211755" y="202131"/>
                </a:lnTo>
                <a:cubicBezTo>
                  <a:pt x="186088" y="221382"/>
                  <a:pt x="161449" y="242086"/>
                  <a:pt x="134753" y="259883"/>
                </a:cubicBezTo>
                <a:lnTo>
                  <a:pt x="77002" y="298384"/>
                </a:lnTo>
                <a:lnTo>
                  <a:pt x="48126" y="317634"/>
                </a:lnTo>
                <a:cubicBezTo>
                  <a:pt x="44918" y="327259"/>
                  <a:pt x="41288" y="336754"/>
                  <a:pt x="38501" y="346510"/>
                </a:cubicBezTo>
                <a:cubicBezTo>
                  <a:pt x="34867" y="359230"/>
                  <a:pt x="33520" y="372625"/>
                  <a:pt x="28875" y="385011"/>
                </a:cubicBezTo>
                <a:cubicBezTo>
                  <a:pt x="23837" y="398446"/>
                  <a:pt x="15277" y="410324"/>
                  <a:pt x="9625" y="423512"/>
                </a:cubicBezTo>
                <a:cubicBezTo>
                  <a:pt x="5628" y="432838"/>
                  <a:pt x="3208" y="442763"/>
                  <a:pt x="0" y="452388"/>
                </a:cubicBezTo>
                <a:cubicBezTo>
                  <a:pt x="3208" y="497306"/>
                  <a:pt x="1799" y="542794"/>
                  <a:pt x="9625" y="587141"/>
                </a:cubicBezTo>
                <a:cubicBezTo>
                  <a:pt x="11635" y="598533"/>
                  <a:pt x="19065" y="609886"/>
                  <a:pt x="28875" y="616017"/>
                </a:cubicBezTo>
                <a:cubicBezTo>
                  <a:pt x="46083" y="626772"/>
                  <a:pt x="69743" y="624012"/>
                  <a:pt x="86627" y="635268"/>
                </a:cubicBezTo>
                <a:cubicBezTo>
                  <a:pt x="96252" y="641685"/>
                  <a:pt x="104870" y="649961"/>
                  <a:pt x="115503" y="654518"/>
                </a:cubicBezTo>
                <a:cubicBezTo>
                  <a:pt x="127662" y="659729"/>
                  <a:pt x="141284" y="660510"/>
                  <a:pt x="154004" y="664144"/>
                </a:cubicBezTo>
                <a:cubicBezTo>
                  <a:pt x="163760" y="666931"/>
                  <a:pt x="173255" y="670561"/>
                  <a:pt x="182880" y="673769"/>
                </a:cubicBezTo>
                <a:cubicBezTo>
                  <a:pt x="192505" y="680186"/>
                  <a:pt x="201408" y="687846"/>
                  <a:pt x="211755" y="693019"/>
                </a:cubicBezTo>
                <a:cubicBezTo>
                  <a:pt x="223990" y="699137"/>
                  <a:pt x="268847" y="710213"/>
                  <a:pt x="279132" y="712270"/>
                </a:cubicBezTo>
                <a:cubicBezTo>
                  <a:pt x="383556" y="733154"/>
                  <a:pt x="292150" y="710884"/>
                  <a:pt x="385010" y="731520"/>
                </a:cubicBezTo>
                <a:cubicBezTo>
                  <a:pt x="397924" y="734390"/>
                  <a:pt x="410539" y="738552"/>
                  <a:pt x="423511" y="741146"/>
                </a:cubicBezTo>
                <a:cubicBezTo>
                  <a:pt x="466430" y="749730"/>
                  <a:pt x="488087" y="750071"/>
                  <a:pt x="529389" y="760396"/>
                </a:cubicBezTo>
                <a:cubicBezTo>
                  <a:pt x="539232" y="762857"/>
                  <a:pt x="548237" y="768478"/>
                  <a:pt x="558265" y="770021"/>
                </a:cubicBezTo>
                <a:cubicBezTo>
                  <a:pt x="590134" y="774924"/>
                  <a:pt x="622433" y="776438"/>
                  <a:pt x="654517" y="779647"/>
                </a:cubicBezTo>
                <a:cubicBezTo>
                  <a:pt x="680185" y="786064"/>
                  <a:pt x="706420" y="790530"/>
                  <a:pt x="731520" y="798897"/>
                </a:cubicBezTo>
                <a:cubicBezTo>
                  <a:pt x="750770" y="805314"/>
                  <a:pt x="769031" y="816702"/>
                  <a:pt x="789271" y="818148"/>
                </a:cubicBezTo>
                <a:cubicBezTo>
                  <a:pt x="949826" y="829616"/>
                  <a:pt x="879340" y="822188"/>
                  <a:pt x="1001027" y="837398"/>
                </a:cubicBezTo>
                <a:cubicBezTo>
                  <a:pt x="1552991" y="975400"/>
                  <a:pt x="2227786" y="863395"/>
                  <a:pt x="2714324" y="866274"/>
                </a:cubicBezTo>
                <a:cubicBezTo>
                  <a:pt x="2910262" y="931584"/>
                  <a:pt x="2739561" y="878252"/>
                  <a:pt x="3272589" y="866274"/>
                </a:cubicBezTo>
                <a:lnTo>
                  <a:pt x="3599848" y="856649"/>
                </a:lnTo>
                <a:cubicBezTo>
                  <a:pt x="3609473" y="850232"/>
                  <a:pt x="3618680" y="843137"/>
                  <a:pt x="3628724" y="837398"/>
                </a:cubicBezTo>
                <a:cubicBezTo>
                  <a:pt x="3656362" y="821605"/>
                  <a:pt x="3694643" y="804963"/>
                  <a:pt x="3724976" y="798897"/>
                </a:cubicBezTo>
                <a:cubicBezTo>
                  <a:pt x="3822811" y="779331"/>
                  <a:pt x="3732926" y="799377"/>
                  <a:pt x="3801978" y="779647"/>
                </a:cubicBezTo>
                <a:cubicBezTo>
                  <a:pt x="3816367" y="775536"/>
                  <a:pt x="3853971" y="768088"/>
                  <a:pt x="3869355" y="760396"/>
                </a:cubicBezTo>
                <a:cubicBezTo>
                  <a:pt x="3966017" y="712066"/>
                  <a:pt x="3818614" y="772517"/>
                  <a:pt x="3936732" y="721895"/>
                </a:cubicBezTo>
                <a:cubicBezTo>
                  <a:pt x="3968156" y="708427"/>
                  <a:pt x="3972180" y="715825"/>
                  <a:pt x="4004109" y="693019"/>
                </a:cubicBezTo>
                <a:cubicBezTo>
                  <a:pt x="4025654" y="677630"/>
                  <a:pt x="4038617" y="657057"/>
                  <a:pt x="4052235" y="635268"/>
                </a:cubicBezTo>
                <a:cubicBezTo>
                  <a:pt x="4083518" y="585215"/>
                  <a:pt x="4087017" y="579487"/>
                  <a:pt x="4109987" y="519765"/>
                </a:cubicBezTo>
                <a:cubicBezTo>
                  <a:pt x="4117271" y="500826"/>
                  <a:pt x="4129237" y="462013"/>
                  <a:pt x="4129237" y="462013"/>
                </a:cubicBezTo>
                <a:cubicBezTo>
                  <a:pt x="4126029" y="449179"/>
                  <a:pt x="4124823" y="435671"/>
                  <a:pt x="4119612" y="423512"/>
                </a:cubicBezTo>
                <a:cubicBezTo>
                  <a:pt x="4112509" y="406939"/>
                  <a:pt x="4085363" y="375011"/>
                  <a:pt x="4071486" y="365760"/>
                </a:cubicBezTo>
                <a:cubicBezTo>
                  <a:pt x="4063044" y="360132"/>
                  <a:pt x="4051685" y="360672"/>
                  <a:pt x="4042610" y="356135"/>
                </a:cubicBezTo>
                <a:cubicBezTo>
                  <a:pt x="4032263" y="350962"/>
                  <a:pt x="4023359" y="343302"/>
                  <a:pt x="4013734" y="336885"/>
                </a:cubicBezTo>
                <a:cubicBezTo>
                  <a:pt x="4007317" y="327260"/>
                  <a:pt x="4000102" y="318121"/>
                  <a:pt x="3994484" y="308009"/>
                </a:cubicBezTo>
                <a:cubicBezTo>
                  <a:pt x="3984032" y="289195"/>
                  <a:pt x="3977951" y="267889"/>
                  <a:pt x="3965608" y="250257"/>
                </a:cubicBezTo>
                <a:cubicBezTo>
                  <a:pt x="3955200" y="235388"/>
                  <a:pt x="3939941" y="224590"/>
                  <a:pt x="3927107" y="211756"/>
                </a:cubicBezTo>
                <a:cubicBezTo>
                  <a:pt x="3908774" y="156754"/>
                  <a:pt x="3932607" y="202589"/>
                  <a:pt x="3888606" y="173255"/>
                </a:cubicBezTo>
                <a:cubicBezTo>
                  <a:pt x="3786188" y="104977"/>
                  <a:pt x="3943920" y="185613"/>
                  <a:pt x="3821229" y="115504"/>
                </a:cubicBezTo>
                <a:cubicBezTo>
                  <a:pt x="3812420" y="110470"/>
                  <a:pt x="3801428" y="110415"/>
                  <a:pt x="3792353" y="105878"/>
                </a:cubicBezTo>
                <a:cubicBezTo>
                  <a:pt x="3782006" y="100705"/>
                  <a:pt x="3773824" y="91801"/>
                  <a:pt x="3763477" y="86628"/>
                </a:cubicBezTo>
                <a:cubicBezTo>
                  <a:pt x="3754402" y="82091"/>
                  <a:pt x="3743927" y="81000"/>
                  <a:pt x="3734602" y="77003"/>
                </a:cubicBezTo>
                <a:cubicBezTo>
                  <a:pt x="3721414" y="71351"/>
                  <a:pt x="3709815" y="61972"/>
                  <a:pt x="3696101" y="57752"/>
                </a:cubicBezTo>
                <a:cubicBezTo>
                  <a:pt x="3667829" y="49053"/>
                  <a:pt x="3638296" y="45152"/>
                  <a:pt x="3609473" y="38501"/>
                </a:cubicBezTo>
                <a:cubicBezTo>
                  <a:pt x="3549845" y="24741"/>
                  <a:pt x="3557687" y="22071"/>
                  <a:pt x="3474720" y="9626"/>
                </a:cubicBezTo>
                <a:cubicBezTo>
                  <a:pt x="3442832" y="4843"/>
                  <a:pt x="3410551" y="3209"/>
                  <a:pt x="3378467" y="0"/>
                </a:cubicBezTo>
                <a:lnTo>
                  <a:pt x="2646947" y="9626"/>
                </a:lnTo>
                <a:cubicBezTo>
                  <a:pt x="2585916" y="10911"/>
                  <a:pt x="2524901" y="14182"/>
                  <a:pt x="2464067" y="19251"/>
                </a:cubicBezTo>
                <a:cubicBezTo>
                  <a:pt x="2400725" y="24529"/>
                  <a:pt x="2427400" y="35938"/>
                  <a:pt x="2358189" y="38501"/>
                </a:cubicBezTo>
                <a:cubicBezTo>
                  <a:pt x="2290858" y="40995"/>
                  <a:pt x="2486525" y="51335"/>
                  <a:pt x="2184934" y="57752"/>
                </a:cubicBez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</p:spTree>
    <p:extLst>
      <p:ext uri="{BB962C8B-B14F-4D97-AF65-F5344CB8AC3E}">
        <p14:creationId xmlns:p14="http://schemas.microsoft.com/office/powerpoint/2010/main" val="30242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" y="145497"/>
            <a:ext cx="10515600" cy="847192"/>
          </a:xfrm>
        </p:spPr>
        <p:txBody>
          <a:bodyPr/>
          <a:lstStyle/>
          <a:p>
            <a:r>
              <a:rPr lang="en-US" dirty="0" smtClean="0"/>
              <a:t>How Money Multiplies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62" y="3177825"/>
            <a:ext cx="1486096" cy="1450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992689"/>
            <a:ext cx="10095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When anyone spends money in the economy, that money will be </a:t>
            </a:r>
            <a:r>
              <a:rPr lang="en-AU" sz="2400" dirty="0" err="1" smtClean="0">
                <a:solidFill>
                  <a:srgbClr val="00B0F0"/>
                </a:solidFill>
              </a:rPr>
              <a:t>respent</a:t>
            </a:r>
            <a:r>
              <a:rPr lang="en-AU" sz="2400" dirty="0">
                <a:solidFill>
                  <a:srgbClr val="00B0F0"/>
                </a:solidFill>
              </a:rPr>
              <a:t> </a:t>
            </a:r>
            <a:r>
              <a:rPr lang="en-AU" sz="2400" dirty="0" smtClean="0">
                <a:solidFill>
                  <a:srgbClr val="00B0F0"/>
                </a:solidFill>
              </a:rPr>
              <a:t>again and again</a:t>
            </a:r>
            <a:r>
              <a:rPr lang="en-AU" sz="2400" dirty="0" smtClean="0"/>
              <a:t>. </a:t>
            </a: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So </a:t>
            </a:r>
            <a:r>
              <a:rPr lang="en-AU" sz="2400" dirty="0" smtClean="0">
                <a:solidFill>
                  <a:srgbClr val="00B050"/>
                </a:solidFill>
              </a:rPr>
              <a:t>$1 spent </a:t>
            </a:r>
            <a:r>
              <a:rPr lang="en-AU" sz="2400" dirty="0" smtClean="0"/>
              <a:t>creates </a:t>
            </a:r>
            <a:r>
              <a:rPr lang="en-AU" sz="2400" dirty="0" smtClean="0">
                <a:solidFill>
                  <a:srgbClr val="00B050"/>
                </a:solidFill>
              </a:rPr>
              <a:t>more than $1 change </a:t>
            </a:r>
            <a:r>
              <a:rPr lang="en-AU" sz="2400" dirty="0" smtClean="0"/>
              <a:t>in the </a:t>
            </a:r>
            <a:r>
              <a:rPr lang="en-AU" sz="2400" dirty="0" smtClean="0">
                <a:solidFill>
                  <a:srgbClr val="00B050"/>
                </a:solidFill>
              </a:rPr>
              <a:t>economy’s spending</a:t>
            </a:r>
            <a:r>
              <a:rPr lang="en-AU" sz="2400" dirty="0" smtClean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This is the multiplier effect. </a:t>
            </a:r>
            <a:endParaRPr lang="en-AU" sz="2400" dirty="0"/>
          </a:p>
        </p:txBody>
      </p:sp>
      <p:sp>
        <p:nvSpPr>
          <p:cNvPr id="8" name="Rectangle 7"/>
          <p:cNvSpPr/>
          <p:nvPr/>
        </p:nvSpPr>
        <p:spPr>
          <a:xfrm>
            <a:off x="336029" y="2689781"/>
            <a:ext cx="282129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Example</a:t>
            </a:r>
          </a:p>
          <a:p>
            <a:r>
              <a:rPr lang="en-US" dirty="0"/>
              <a:t>You live in a town.</a:t>
            </a:r>
          </a:p>
          <a:p>
            <a:r>
              <a:rPr lang="en-US" dirty="0"/>
              <a:t>Everyone you know spends 60% of their money and saves 40% of their money. </a:t>
            </a:r>
          </a:p>
          <a:p>
            <a:r>
              <a:rPr lang="en-US" dirty="0"/>
              <a:t>What is their MPC?</a:t>
            </a:r>
          </a:p>
          <a:p>
            <a:r>
              <a:rPr lang="en-US" dirty="0">
                <a:solidFill>
                  <a:srgbClr val="FF0000"/>
                </a:solidFill>
              </a:rPr>
              <a:t>0.6</a:t>
            </a:r>
          </a:p>
          <a:p>
            <a:r>
              <a:rPr lang="en-US" dirty="0"/>
              <a:t>What is their MPS?</a:t>
            </a:r>
          </a:p>
          <a:p>
            <a:r>
              <a:rPr lang="en-US" dirty="0">
                <a:solidFill>
                  <a:srgbClr val="FF0000"/>
                </a:solidFill>
              </a:rPr>
              <a:t>0.4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26977" y="2685115"/>
            <a:ext cx="5792174" cy="33790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When you </a:t>
            </a:r>
            <a:r>
              <a:rPr lang="en-US" dirty="0">
                <a:solidFill>
                  <a:srgbClr val="0070C0"/>
                </a:solidFill>
              </a:rPr>
              <a:t>spend 100RMB </a:t>
            </a:r>
            <a:r>
              <a:rPr lang="en-US" dirty="0" smtClean="0"/>
              <a:t>at KFC, where does it go?</a:t>
            </a:r>
          </a:p>
          <a:p>
            <a:r>
              <a:rPr lang="en-US" dirty="0" smtClean="0"/>
              <a:t>The owner of the business takes the 100RMB.</a:t>
            </a:r>
          </a:p>
          <a:p>
            <a:pPr lvl="1"/>
            <a:r>
              <a:rPr lang="en-US" dirty="0" smtClean="0"/>
              <a:t>His MPC = 0.6 so he </a:t>
            </a:r>
            <a:r>
              <a:rPr lang="en-US" dirty="0" smtClean="0">
                <a:solidFill>
                  <a:srgbClr val="0070C0"/>
                </a:solidFill>
              </a:rPr>
              <a:t>spends 60RMB </a:t>
            </a:r>
            <a:r>
              <a:rPr lang="en-US" dirty="0" smtClean="0"/>
              <a:t>at the grocery store (for example) (and saves 40 RMB)</a:t>
            </a:r>
          </a:p>
          <a:p>
            <a:r>
              <a:rPr lang="en-US" dirty="0" smtClean="0"/>
              <a:t>The owner of </a:t>
            </a:r>
            <a:r>
              <a:rPr lang="en-US" dirty="0" err="1" smtClean="0"/>
              <a:t>Wumart</a:t>
            </a:r>
            <a:r>
              <a:rPr lang="en-US" dirty="0" smtClean="0"/>
              <a:t> gets the 60RMB and spends 60% of this and saves the rest.</a:t>
            </a:r>
          </a:p>
          <a:p>
            <a:pPr lvl="1"/>
            <a:r>
              <a:rPr lang="en-US" dirty="0" smtClean="0"/>
              <a:t>He </a:t>
            </a:r>
            <a:r>
              <a:rPr lang="en-US" dirty="0">
                <a:solidFill>
                  <a:srgbClr val="0070C0"/>
                </a:solidFill>
              </a:rPr>
              <a:t>spends 60*0.6 = 36RMB </a:t>
            </a:r>
            <a:r>
              <a:rPr lang="en-US" dirty="0" smtClean="0"/>
              <a:t>to get a haircut. </a:t>
            </a:r>
          </a:p>
          <a:p>
            <a:r>
              <a:rPr lang="en-US" dirty="0" smtClean="0"/>
              <a:t>The barber takes the 36RMB and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He spends </a:t>
            </a:r>
            <a:r>
              <a:rPr lang="en-US" dirty="0">
                <a:solidFill>
                  <a:srgbClr val="0070C0"/>
                </a:solidFill>
              </a:rPr>
              <a:t>36*0.6 = 21.6RMB</a:t>
            </a:r>
            <a:r>
              <a:rPr lang="en-US" dirty="0" smtClean="0"/>
              <a:t> to buy a flower for his wife.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631" y="1984172"/>
            <a:ext cx="977000" cy="925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906" y="3117235"/>
            <a:ext cx="1773766" cy="1098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93" y="4285812"/>
            <a:ext cx="1178201" cy="983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2018" y="5546698"/>
            <a:ext cx="775454" cy="13157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994" y="5408611"/>
            <a:ext cx="492813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After money is spent once, it is spent many other times.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These ‘rounds of spending’ sum to the total amount spent. 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This is the multiplier effect. </a:t>
            </a:r>
            <a:endParaRPr lang="en-A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Mathematically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x + </a:t>
            </a:r>
            <a:r>
              <a:rPr lang="en-AU" dirty="0" err="1" smtClean="0"/>
              <a:t>ax</a:t>
            </a:r>
            <a:r>
              <a:rPr lang="en-AU" dirty="0" smtClean="0"/>
              <a:t> + a</a:t>
            </a:r>
            <a:r>
              <a:rPr lang="en-AU" baseline="30000" dirty="0" smtClean="0"/>
              <a:t>2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3</a:t>
            </a:r>
            <a:r>
              <a:rPr lang="en-AU" dirty="0" smtClean="0"/>
              <a:t> x </a:t>
            </a:r>
            <a:r>
              <a:rPr lang="en-AU" dirty="0"/>
              <a:t>+ a</a:t>
            </a:r>
            <a:r>
              <a:rPr lang="en-AU" baseline="30000" dirty="0" smtClean="0"/>
              <a:t>4</a:t>
            </a:r>
            <a:r>
              <a:rPr lang="en-AU" dirty="0" smtClean="0"/>
              <a:t> 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5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6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7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… + </a:t>
            </a:r>
            <a:r>
              <a:rPr lang="en-AU" dirty="0" err="1" smtClean="0"/>
              <a:t>a</a:t>
            </a:r>
            <a:r>
              <a:rPr lang="en-AU" baseline="30000" dirty="0" err="1" smtClean="0"/>
              <a:t>n</a:t>
            </a:r>
            <a:r>
              <a:rPr lang="en-AU" dirty="0" err="1" smtClean="0"/>
              <a:t>x</a:t>
            </a:r>
            <a:r>
              <a:rPr lang="en-AU" dirty="0" smtClean="0"/>
              <a:t> </a:t>
            </a:r>
          </a:p>
          <a:p>
            <a:pPr marL="0" indent="0">
              <a:buNone/>
            </a:pPr>
            <a:r>
              <a:rPr lang="en-AU" dirty="0" smtClean="0"/>
              <a:t>= x . (1 /1-a)</a:t>
            </a:r>
          </a:p>
          <a:p>
            <a:pPr marL="0" indent="0">
              <a:buNone/>
            </a:pPr>
            <a:r>
              <a:rPr lang="en-AU" dirty="0" smtClean="0"/>
              <a:t>How do we arrive at this? Try asking one of your math teachers!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err="1" smtClean="0"/>
              <a:t>Eg</a:t>
            </a:r>
            <a:r>
              <a:rPr lang="en-AU" dirty="0" smtClean="0"/>
              <a:t>. 100 + (</a:t>
            </a:r>
            <a:r>
              <a:rPr lang="en-AU" dirty="0"/>
              <a:t>0.6x 100) </a:t>
            </a:r>
            <a:r>
              <a:rPr lang="en-AU" dirty="0" smtClean="0"/>
              <a:t>+ (0.6</a:t>
            </a:r>
            <a:r>
              <a:rPr lang="en-AU" baseline="30000" dirty="0" smtClean="0"/>
              <a:t>2</a:t>
            </a:r>
            <a:r>
              <a:rPr lang="en-AU" dirty="0" smtClean="0"/>
              <a:t> x </a:t>
            </a:r>
            <a:r>
              <a:rPr lang="en-AU" dirty="0"/>
              <a:t>100) </a:t>
            </a:r>
            <a:r>
              <a:rPr lang="en-AU" dirty="0" smtClean="0"/>
              <a:t>+ (0.6</a:t>
            </a:r>
            <a:r>
              <a:rPr lang="en-AU" baseline="30000" dirty="0" smtClean="0"/>
              <a:t>3</a:t>
            </a:r>
            <a:r>
              <a:rPr lang="en-AU" dirty="0" smtClean="0"/>
              <a:t> x </a:t>
            </a:r>
            <a:r>
              <a:rPr lang="en-AU" dirty="0"/>
              <a:t>100) </a:t>
            </a:r>
            <a:r>
              <a:rPr lang="en-AU" dirty="0" smtClean="0"/>
              <a:t>+ (0.6</a:t>
            </a:r>
            <a:r>
              <a:rPr lang="en-AU" baseline="30000" dirty="0" smtClean="0"/>
              <a:t>4</a:t>
            </a:r>
            <a:r>
              <a:rPr lang="en-AU" dirty="0" smtClean="0"/>
              <a:t> </a:t>
            </a:r>
            <a:r>
              <a:rPr lang="en-AU" dirty="0"/>
              <a:t>x 100) </a:t>
            </a:r>
            <a:r>
              <a:rPr lang="en-AU" dirty="0" smtClean="0"/>
              <a:t>+ (0.6</a:t>
            </a:r>
            <a:r>
              <a:rPr lang="en-AU" baseline="30000" dirty="0" smtClean="0"/>
              <a:t>5</a:t>
            </a:r>
            <a:r>
              <a:rPr lang="en-AU" dirty="0" smtClean="0"/>
              <a:t> </a:t>
            </a:r>
            <a:r>
              <a:rPr lang="en-AU" dirty="0"/>
              <a:t>x 100) </a:t>
            </a:r>
            <a:r>
              <a:rPr lang="en-AU" dirty="0" smtClean="0"/>
              <a:t>etc. </a:t>
            </a:r>
          </a:p>
          <a:p>
            <a:pPr marL="0" indent="0">
              <a:buNone/>
            </a:pPr>
            <a:r>
              <a:rPr lang="en-AU" dirty="0" smtClean="0"/>
              <a:t>= 100 + 60 + 36 + 21.6 etc.</a:t>
            </a:r>
          </a:p>
          <a:p>
            <a:pPr marL="0" indent="0">
              <a:buNone/>
            </a:pPr>
            <a:r>
              <a:rPr lang="en-AU" dirty="0" smtClean="0"/>
              <a:t>= 100 . (1/(1-0.6)</a:t>
            </a:r>
          </a:p>
          <a:p>
            <a:pPr marL="0" indent="0">
              <a:buNone/>
            </a:pPr>
            <a:r>
              <a:rPr lang="en-AU" dirty="0" smtClean="0"/>
              <a:t>= 250</a:t>
            </a: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54" y="358526"/>
            <a:ext cx="8818320" cy="699924"/>
          </a:xfrm>
        </p:spPr>
        <p:txBody>
          <a:bodyPr/>
          <a:lstStyle/>
          <a:p>
            <a:r>
              <a:rPr lang="en-US" dirty="0" smtClean="0"/>
              <a:t>The Multiplier Formula Conclusion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17127" y="1631623"/>
            <a:ext cx="5882494" cy="1900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limit part of the calculation, called the multiplier is given by: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621" y="1177952"/>
            <a:ext cx="1874883" cy="732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8448" y="2910357"/>
            <a:ext cx="538355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Conclusion: Our </a:t>
            </a:r>
            <a:r>
              <a:rPr lang="en-US" sz="2400" b="1" dirty="0"/>
              <a:t>original </a:t>
            </a:r>
            <a:r>
              <a:rPr lang="en-US" sz="2400" b="1" dirty="0" smtClean="0"/>
              <a:t>$100 creates </a:t>
            </a:r>
            <a:r>
              <a:rPr lang="en-US" sz="2400" b="1" dirty="0"/>
              <a:t>$</a:t>
            </a:r>
            <a:r>
              <a:rPr lang="en-US" sz="2400" b="1" dirty="0" smtClean="0"/>
              <a:t>250</a:t>
            </a:r>
            <a:r>
              <a:rPr lang="en-US" sz="2400" b="1" dirty="0"/>
              <a:t> </a:t>
            </a:r>
            <a:r>
              <a:rPr lang="en-US" sz="2400" b="1" dirty="0" smtClean="0"/>
              <a:t>of total spending.</a:t>
            </a:r>
            <a:endParaRPr lang="en-US" sz="2400" b="1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This is why we call it the </a:t>
            </a:r>
            <a:r>
              <a:rPr lang="en-US" sz="3200" b="1" dirty="0">
                <a:solidFill>
                  <a:srgbClr val="FF0000"/>
                </a:solidFill>
              </a:rPr>
              <a:t>money multiplier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. Because the original amount of money multiplies in the economy. 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990" y="432939"/>
            <a:ext cx="1874883" cy="7327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990" y="1177952"/>
            <a:ext cx="1874883" cy="732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990" y="1983075"/>
            <a:ext cx="905001" cy="66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56412"/>
            <a:ext cx="4744112" cy="5906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1760" y="3968508"/>
            <a:ext cx="5534240" cy="1200329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Total </a:t>
            </a:r>
            <a:r>
              <a:rPr lang="en-US" sz="2400" b="1" dirty="0" smtClean="0"/>
              <a:t>Spending (Total Change in GDP) </a:t>
            </a:r>
            <a:r>
              <a:rPr lang="en-US" sz="2400" b="1" dirty="0"/>
              <a:t>= </a:t>
            </a:r>
          </a:p>
          <a:p>
            <a:pPr lvl="1"/>
            <a:r>
              <a:rPr lang="en-US" sz="2400" b="1" dirty="0"/>
              <a:t>= Original spending x Multiplier </a:t>
            </a:r>
          </a:p>
          <a:p>
            <a:pPr lvl="1"/>
            <a:r>
              <a:rPr lang="en-US" sz="2400" b="1" dirty="0"/>
              <a:t>= Original spending x 1/(1-MPC)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4423" y="5288340"/>
            <a:ext cx="558790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In our </a:t>
            </a:r>
            <a:r>
              <a:rPr lang="en-US" sz="2400" dirty="0" smtClean="0"/>
              <a:t>example: 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Multiplier = (1/(1-0.6) = 2.5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Total Spending = 100 x 2.5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= 250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854" y="3147044"/>
            <a:ext cx="6242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We times the multiplier by the original money spent.</a:t>
            </a:r>
            <a:endParaRPr lang="en-AU" sz="2400" dirty="0"/>
          </a:p>
        </p:txBody>
      </p:sp>
      <p:sp>
        <p:nvSpPr>
          <p:cNvPr id="23" name="Right Arrow 22"/>
          <p:cNvSpPr/>
          <p:nvPr/>
        </p:nvSpPr>
        <p:spPr>
          <a:xfrm>
            <a:off x="8548099" y="1177952"/>
            <a:ext cx="952125" cy="62002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5582312" y="2340077"/>
            <a:ext cx="34240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Remember that MPC + MPS =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48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011"/>
          </a:xfrm>
        </p:spPr>
        <p:txBody>
          <a:bodyPr/>
          <a:lstStyle/>
          <a:p>
            <a:r>
              <a:rPr lang="en-AU" dirty="0" smtClean="0"/>
              <a:t>Spending Multiplier Effects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81" y="1317523"/>
            <a:ext cx="9801337" cy="658761"/>
          </a:xfrm>
        </p:spPr>
        <p:txBody>
          <a:bodyPr/>
          <a:lstStyle/>
          <a:p>
            <a:r>
              <a:rPr lang="en-AU" dirty="0" smtClean="0"/>
              <a:t>All spending in the economy has a multiplier effect.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645" y="2087807"/>
            <a:ext cx="2281895" cy="89184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758608" y="1962120"/>
            <a:ext cx="1775778" cy="960871"/>
          </a:xfrm>
          <a:custGeom>
            <a:avLst/>
            <a:gdLst>
              <a:gd name="connsiteX0" fmla="*/ 0 w 6067077"/>
              <a:gd name="connsiteY0" fmla="*/ 1188758 h 1631210"/>
              <a:gd name="connsiteX1" fmla="*/ 9832 w 6067077"/>
              <a:gd name="connsiteY1" fmla="*/ 1237920 h 1631210"/>
              <a:gd name="connsiteX2" fmla="*/ 29497 w 6067077"/>
              <a:gd name="connsiteY2" fmla="*/ 1267417 h 1631210"/>
              <a:gd name="connsiteX3" fmla="*/ 68826 w 6067077"/>
              <a:gd name="connsiteY3" fmla="*/ 1316578 h 1631210"/>
              <a:gd name="connsiteX4" fmla="*/ 88490 w 6067077"/>
              <a:gd name="connsiteY4" fmla="*/ 1346075 h 1631210"/>
              <a:gd name="connsiteX5" fmla="*/ 127819 w 6067077"/>
              <a:gd name="connsiteY5" fmla="*/ 1375571 h 1631210"/>
              <a:gd name="connsiteX6" fmla="*/ 206477 w 6067077"/>
              <a:gd name="connsiteY6" fmla="*/ 1464062 h 1631210"/>
              <a:gd name="connsiteX7" fmla="*/ 235974 w 6067077"/>
              <a:gd name="connsiteY7" fmla="*/ 1493558 h 1631210"/>
              <a:gd name="connsiteX8" fmla="*/ 314632 w 6067077"/>
              <a:gd name="connsiteY8" fmla="*/ 1532888 h 1631210"/>
              <a:gd name="connsiteX9" fmla="*/ 383458 w 6067077"/>
              <a:gd name="connsiteY9" fmla="*/ 1552552 h 1631210"/>
              <a:gd name="connsiteX10" fmla="*/ 422787 w 6067077"/>
              <a:gd name="connsiteY10" fmla="*/ 1572217 h 1631210"/>
              <a:gd name="connsiteX11" fmla="*/ 511277 w 6067077"/>
              <a:gd name="connsiteY11" fmla="*/ 1591881 h 1631210"/>
              <a:gd name="connsiteX12" fmla="*/ 560439 w 6067077"/>
              <a:gd name="connsiteY12" fmla="*/ 1611546 h 1631210"/>
              <a:gd name="connsiteX13" fmla="*/ 648929 w 6067077"/>
              <a:gd name="connsiteY13" fmla="*/ 1631210 h 1631210"/>
              <a:gd name="connsiteX14" fmla="*/ 1415845 w 6067077"/>
              <a:gd name="connsiteY14" fmla="*/ 1621378 h 1631210"/>
              <a:gd name="connsiteX15" fmla="*/ 1504336 w 6067077"/>
              <a:gd name="connsiteY15" fmla="*/ 1572217 h 1631210"/>
              <a:gd name="connsiteX16" fmla="*/ 1573161 w 6067077"/>
              <a:gd name="connsiteY16" fmla="*/ 1532888 h 1631210"/>
              <a:gd name="connsiteX17" fmla="*/ 1602658 w 6067077"/>
              <a:gd name="connsiteY17" fmla="*/ 1503391 h 1631210"/>
              <a:gd name="connsiteX18" fmla="*/ 1651819 w 6067077"/>
              <a:gd name="connsiteY18" fmla="*/ 1493558 h 1631210"/>
              <a:gd name="connsiteX19" fmla="*/ 1681316 w 6067077"/>
              <a:gd name="connsiteY19" fmla="*/ 1454229 h 1631210"/>
              <a:gd name="connsiteX20" fmla="*/ 1769807 w 6067077"/>
              <a:gd name="connsiteY20" fmla="*/ 1395236 h 1631210"/>
              <a:gd name="connsiteX21" fmla="*/ 1828800 w 6067077"/>
              <a:gd name="connsiteY21" fmla="*/ 1346075 h 1631210"/>
              <a:gd name="connsiteX22" fmla="*/ 1848465 w 6067077"/>
              <a:gd name="connsiteY22" fmla="*/ 1316578 h 1631210"/>
              <a:gd name="connsiteX23" fmla="*/ 1877961 w 6067077"/>
              <a:gd name="connsiteY23" fmla="*/ 1296913 h 1631210"/>
              <a:gd name="connsiteX24" fmla="*/ 1927123 w 6067077"/>
              <a:gd name="connsiteY24" fmla="*/ 1228088 h 1631210"/>
              <a:gd name="connsiteX25" fmla="*/ 1956619 w 6067077"/>
              <a:gd name="connsiteY25" fmla="*/ 1159262 h 1631210"/>
              <a:gd name="connsiteX26" fmla="*/ 1976284 w 6067077"/>
              <a:gd name="connsiteY26" fmla="*/ 1100268 h 1631210"/>
              <a:gd name="connsiteX27" fmla="*/ 1986116 w 6067077"/>
              <a:gd name="connsiteY27" fmla="*/ 1060939 h 1631210"/>
              <a:gd name="connsiteX28" fmla="*/ 2005781 w 6067077"/>
              <a:gd name="connsiteY28" fmla="*/ 1021610 h 1631210"/>
              <a:gd name="connsiteX29" fmla="*/ 2025445 w 6067077"/>
              <a:gd name="connsiteY29" fmla="*/ 942952 h 1631210"/>
              <a:gd name="connsiteX30" fmla="*/ 2035277 w 6067077"/>
              <a:gd name="connsiteY30" fmla="*/ 913455 h 1631210"/>
              <a:gd name="connsiteX31" fmla="*/ 2054942 w 6067077"/>
              <a:gd name="connsiteY31" fmla="*/ 785636 h 1631210"/>
              <a:gd name="connsiteX32" fmla="*/ 2074607 w 6067077"/>
              <a:gd name="connsiteY32" fmla="*/ 667649 h 1631210"/>
              <a:gd name="connsiteX33" fmla="*/ 2064774 w 6067077"/>
              <a:gd name="connsiteY33" fmla="*/ 471004 h 1631210"/>
              <a:gd name="connsiteX34" fmla="*/ 2035277 w 6067077"/>
              <a:gd name="connsiteY34" fmla="*/ 362849 h 1631210"/>
              <a:gd name="connsiteX35" fmla="*/ 2015613 w 6067077"/>
              <a:gd name="connsiteY35" fmla="*/ 284191 h 1631210"/>
              <a:gd name="connsiteX36" fmla="*/ 1986116 w 6067077"/>
              <a:gd name="connsiteY36" fmla="*/ 244862 h 1631210"/>
              <a:gd name="connsiteX37" fmla="*/ 1976284 w 6067077"/>
              <a:gd name="connsiteY37" fmla="*/ 215365 h 1631210"/>
              <a:gd name="connsiteX38" fmla="*/ 1917290 w 6067077"/>
              <a:gd name="connsiteY38" fmla="*/ 126875 h 1631210"/>
              <a:gd name="connsiteX39" fmla="*/ 1877961 w 6067077"/>
              <a:gd name="connsiteY39" fmla="*/ 67881 h 1631210"/>
              <a:gd name="connsiteX40" fmla="*/ 1818968 w 6067077"/>
              <a:gd name="connsiteY40" fmla="*/ 48217 h 1631210"/>
              <a:gd name="connsiteX41" fmla="*/ 1789471 w 6067077"/>
              <a:gd name="connsiteY41" fmla="*/ 28552 h 1631210"/>
              <a:gd name="connsiteX42" fmla="*/ 1573161 w 6067077"/>
              <a:gd name="connsiteY42" fmla="*/ 28552 h 1631210"/>
              <a:gd name="connsiteX43" fmla="*/ 1504336 w 6067077"/>
              <a:gd name="connsiteY43" fmla="*/ 77713 h 1631210"/>
              <a:gd name="connsiteX44" fmla="*/ 1445342 w 6067077"/>
              <a:gd name="connsiteY44" fmla="*/ 117042 h 1631210"/>
              <a:gd name="connsiteX45" fmla="*/ 1415845 w 6067077"/>
              <a:gd name="connsiteY45" fmla="*/ 136707 h 1631210"/>
              <a:gd name="connsiteX46" fmla="*/ 1386348 w 6067077"/>
              <a:gd name="connsiteY46" fmla="*/ 225197 h 1631210"/>
              <a:gd name="connsiteX47" fmla="*/ 1376516 w 6067077"/>
              <a:gd name="connsiteY47" fmla="*/ 254694 h 1631210"/>
              <a:gd name="connsiteX48" fmla="*/ 1376516 w 6067077"/>
              <a:gd name="connsiteY48" fmla="*/ 618488 h 1631210"/>
              <a:gd name="connsiteX49" fmla="*/ 1386348 w 6067077"/>
              <a:gd name="connsiteY49" fmla="*/ 657817 h 1631210"/>
              <a:gd name="connsiteX50" fmla="*/ 1445342 w 6067077"/>
              <a:gd name="connsiteY50" fmla="*/ 716810 h 1631210"/>
              <a:gd name="connsiteX51" fmla="*/ 1504336 w 6067077"/>
              <a:gd name="connsiteY51" fmla="*/ 795468 h 1631210"/>
              <a:gd name="connsiteX52" fmla="*/ 1533832 w 6067077"/>
              <a:gd name="connsiteY52" fmla="*/ 824965 h 1631210"/>
              <a:gd name="connsiteX53" fmla="*/ 1622323 w 6067077"/>
              <a:gd name="connsiteY53" fmla="*/ 923288 h 1631210"/>
              <a:gd name="connsiteX54" fmla="*/ 1651819 w 6067077"/>
              <a:gd name="connsiteY54" fmla="*/ 942952 h 1631210"/>
              <a:gd name="connsiteX55" fmla="*/ 1720645 w 6067077"/>
              <a:gd name="connsiteY55" fmla="*/ 1011778 h 1631210"/>
              <a:gd name="connsiteX56" fmla="*/ 1779639 w 6067077"/>
              <a:gd name="connsiteY56" fmla="*/ 1031442 h 1631210"/>
              <a:gd name="connsiteX57" fmla="*/ 1828800 w 6067077"/>
              <a:gd name="connsiteY57" fmla="*/ 1060939 h 1631210"/>
              <a:gd name="connsiteX58" fmla="*/ 1868129 w 6067077"/>
              <a:gd name="connsiteY58" fmla="*/ 1080604 h 1631210"/>
              <a:gd name="connsiteX59" fmla="*/ 1936955 w 6067077"/>
              <a:gd name="connsiteY59" fmla="*/ 1100268 h 1631210"/>
              <a:gd name="connsiteX60" fmla="*/ 2025445 w 6067077"/>
              <a:gd name="connsiteY60" fmla="*/ 1139597 h 1631210"/>
              <a:gd name="connsiteX61" fmla="*/ 2074607 w 6067077"/>
              <a:gd name="connsiteY61" fmla="*/ 1149429 h 1631210"/>
              <a:gd name="connsiteX62" fmla="*/ 2340077 w 6067077"/>
              <a:gd name="connsiteY62" fmla="*/ 1169094 h 1631210"/>
              <a:gd name="connsiteX63" fmla="*/ 3018503 w 6067077"/>
              <a:gd name="connsiteY63" fmla="*/ 1178926 h 1631210"/>
              <a:gd name="connsiteX64" fmla="*/ 3205316 w 6067077"/>
              <a:gd name="connsiteY64" fmla="*/ 1139597 h 1631210"/>
              <a:gd name="connsiteX65" fmla="*/ 3264310 w 6067077"/>
              <a:gd name="connsiteY65" fmla="*/ 1129765 h 1631210"/>
              <a:gd name="connsiteX66" fmla="*/ 3313471 w 6067077"/>
              <a:gd name="connsiteY66" fmla="*/ 1119933 h 1631210"/>
              <a:gd name="connsiteX67" fmla="*/ 3401961 w 6067077"/>
              <a:gd name="connsiteY67" fmla="*/ 1080604 h 1631210"/>
              <a:gd name="connsiteX68" fmla="*/ 3431458 w 6067077"/>
              <a:gd name="connsiteY68" fmla="*/ 1070771 h 1631210"/>
              <a:gd name="connsiteX69" fmla="*/ 3539613 w 6067077"/>
              <a:gd name="connsiteY69" fmla="*/ 992113 h 1631210"/>
              <a:gd name="connsiteX70" fmla="*/ 3726426 w 6067077"/>
              <a:gd name="connsiteY70" fmla="*/ 883958 h 1631210"/>
              <a:gd name="connsiteX71" fmla="*/ 3775587 w 6067077"/>
              <a:gd name="connsiteY71" fmla="*/ 834797 h 1631210"/>
              <a:gd name="connsiteX72" fmla="*/ 3854245 w 6067077"/>
              <a:gd name="connsiteY72" fmla="*/ 726642 h 1631210"/>
              <a:gd name="connsiteX73" fmla="*/ 3883742 w 6067077"/>
              <a:gd name="connsiteY73" fmla="*/ 677481 h 1631210"/>
              <a:gd name="connsiteX74" fmla="*/ 3903407 w 6067077"/>
              <a:gd name="connsiteY74" fmla="*/ 628320 h 1631210"/>
              <a:gd name="connsiteX75" fmla="*/ 3932903 w 6067077"/>
              <a:gd name="connsiteY75" fmla="*/ 510333 h 1631210"/>
              <a:gd name="connsiteX76" fmla="*/ 3942736 w 6067077"/>
              <a:gd name="connsiteY76" fmla="*/ 441507 h 1631210"/>
              <a:gd name="connsiteX77" fmla="*/ 3962400 w 6067077"/>
              <a:gd name="connsiteY77" fmla="*/ 382513 h 1631210"/>
              <a:gd name="connsiteX78" fmla="*/ 3972232 w 6067077"/>
              <a:gd name="connsiteY78" fmla="*/ 333352 h 1631210"/>
              <a:gd name="connsiteX79" fmla="*/ 3952568 w 6067077"/>
              <a:gd name="connsiteY79" fmla="*/ 77713 h 1631210"/>
              <a:gd name="connsiteX80" fmla="*/ 3864077 w 6067077"/>
              <a:gd name="connsiteY80" fmla="*/ 28552 h 1631210"/>
              <a:gd name="connsiteX81" fmla="*/ 3824748 w 6067077"/>
              <a:gd name="connsiteY81" fmla="*/ 18720 h 1631210"/>
              <a:gd name="connsiteX82" fmla="*/ 3755923 w 6067077"/>
              <a:gd name="connsiteY82" fmla="*/ 8888 h 1631210"/>
              <a:gd name="connsiteX83" fmla="*/ 3480619 w 6067077"/>
              <a:gd name="connsiteY83" fmla="*/ 38384 h 1631210"/>
              <a:gd name="connsiteX84" fmla="*/ 3451123 w 6067077"/>
              <a:gd name="connsiteY84" fmla="*/ 77713 h 1631210"/>
              <a:gd name="connsiteX85" fmla="*/ 3431458 w 6067077"/>
              <a:gd name="connsiteY85" fmla="*/ 126875 h 1631210"/>
              <a:gd name="connsiteX86" fmla="*/ 3421626 w 6067077"/>
              <a:gd name="connsiteY86" fmla="*/ 176036 h 1631210"/>
              <a:gd name="connsiteX87" fmla="*/ 3392129 w 6067077"/>
              <a:gd name="connsiteY87" fmla="*/ 264526 h 1631210"/>
              <a:gd name="connsiteX88" fmla="*/ 3372465 w 6067077"/>
              <a:gd name="connsiteY88" fmla="*/ 392346 h 1631210"/>
              <a:gd name="connsiteX89" fmla="*/ 3392129 w 6067077"/>
              <a:gd name="connsiteY89" fmla="*/ 795468 h 1631210"/>
              <a:gd name="connsiteX90" fmla="*/ 3411794 w 6067077"/>
              <a:gd name="connsiteY90" fmla="*/ 834797 h 1631210"/>
              <a:gd name="connsiteX91" fmla="*/ 3510116 w 6067077"/>
              <a:gd name="connsiteY91" fmla="*/ 962617 h 1631210"/>
              <a:gd name="connsiteX92" fmla="*/ 3785419 w 6067077"/>
              <a:gd name="connsiteY92" fmla="*/ 1198591 h 1631210"/>
              <a:gd name="connsiteX93" fmla="*/ 3942736 w 6067077"/>
              <a:gd name="connsiteY93" fmla="*/ 1296913 h 1631210"/>
              <a:gd name="connsiteX94" fmla="*/ 4070555 w 6067077"/>
              <a:gd name="connsiteY94" fmla="*/ 1326410 h 1631210"/>
              <a:gd name="connsiteX95" fmla="*/ 5004619 w 6067077"/>
              <a:gd name="connsiteY95" fmla="*/ 1316578 h 1631210"/>
              <a:gd name="connsiteX96" fmla="*/ 5279923 w 6067077"/>
              <a:gd name="connsiteY96" fmla="*/ 1198591 h 1631210"/>
              <a:gd name="connsiteX97" fmla="*/ 5329084 w 6067077"/>
              <a:gd name="connsiteY97" fmla="*/ 1169094 h 1631210"/>
              <a:gd name="connsiteX98" fmla="*/ 5594555 w 6067077"/>
              <a:gd name="connsiteY98" fmla="*/ 933120 h 1631210"/>
              <a:gd name="connsiteX99" fmla="*/ 5663381 w 6067077"/>
              <a:gd name="connsiteY99" fmla="*/ 834797 h 1631210"/>
              <a:gd name="connsiteX100" fmla="*/ 5860026 w 6067077"/>
              <a:gd name="connsiteY100" fmla="*/ 598823 h 1631210"/>
              <a:gd name="connsiteX101" fmla="*/ 5928852 w 6067077"/>
              <a:gd name="connsiteY101" fmla="*/ 490668 h 1631210"/>
              <a:gd name="connsiteX102" fmla="*/ 5958348 w 6067077"/>
              <a:gd name="connsiteY102" fmla="*/ 402178 h 1631210"/>
              <a:gd name="connsiteX103" fmla="*/ 6007510 w 6067077"/>
              <a:gd name="connsiteY103" fmla="*/ 323520 h 1631210"/>
              <a:gd name="connsiteX104" fmla="*/ 5938684 w 6067077"/>
              <a:gd name="connsiteY104" fmla="*/ 343184 h 1631210"/>
              <a:gd name="connsiteX105" fmla="*/ 5889523 w 6067077"/>
              <a:gd name="connsiteY105" fmla="*/ 362849 h 1631210"/>
              <a:gd name="connsiteX106" fmla="*/ 5781368 w 6067077"/>
              <a:gd name="connsiteY106" fmla="*/ 412010 h 1631210"/>
              <a:gd name="connsiteX107" fmla="*/ 5702710 w 6067077"/>
              <a:gd name="connsiteY107" fmla="*/ 461171 h 1631210"/>
              <a:gd name="connsiteX108" fmla="*/ 5673213 w 6067077"/>
              <a:gd name="connsiteY108" fmla="*/ 471004 h 1631210"/>
              <a:gd name="connsiteX109" fmla="*/ 5643716 w 6067077"/>
              <a:gd name="connsiteY109" fmla="*/ 490668 h 1631210"/>
              <a:gd name="connsiteX110" fmla="*/ 5692877 w 6067077"/>
              <a:gd name="connsiteY110" fmla="*/ 480836 h 1631210"/>
              <a:gd name="connsiteX111" fmla="*/ 5761703 w 6067077"/>
              <a:gd name="connsiteY111" fmla="*/ 451339 h 1631210"/>
              <a:gd name="connsiteX112" fmla="*/ 5791200 w 6067077"/>
              <a:gd name="connsiteY112" fmla="*/ 441507 h 1631210"/>
              <a:gd name="connsiteX113" fmla="*/ 5869858 w 6067077"/>
              <a:gd name="connsiteY113" fmla="*/ 402178 h 1631210"/>
              <a:gd name="connsiteX114" fmla="*/ 5987845 w 6067077"/>
              <a:gd name="connsiteY114" fmla="*/ 362849 h 1631210"/>
              <a:gd name="connsiteX115" fmla="*/ 6017342 w 6067077"/>
              <a:gd name="connsiteY115" fmla="*/ 343184 h 1631210"/>
              <a:gd name="connsiteX116" fmla="*/ 6027174 w 6067077"/>
              <a:gd name="connsiteY116" fmla="*/ 372681 h 1631210"/>
              <a:gd name="connsiteX117" fmla="*/ 6046839 w 6067077"/>
              <a:gd name="connsiteY117" fmla="*/ 461171 h 1631210"/>
              <a:gd name="connsiteX118" fmla="*/ 6056671 w 6067077"/>
              <a:gd name="connsiteY118" fmla="*/ 638152 h 1631210"/>
              <a:gd name="connsiteX119" fmla="*/ 6066503 w 6067077"/>
              <a:gd name="connsiteY119" fmla="*/ 706978 h 16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67077" h="1631210">
                <a:moveTo>
                  <a:pt x="0" y="1188758"/>
                </a:moveTo>
                <a:cubicBezTo>
                  <a:pt x="3277" y="1205145"/>
                  <a:pt x="3964" y="1222272"/>
                  <a:pt x="9832" y="1237920"/>
                </a:cubicBezTo>
                <a:cubicBezTo>
                  <a:pt x="13981" y="1248985"/>
                  <a:pt x="22407" y="1257963"/>
                  <a:pt x="29497" y="1267417"/>
                </a:cubicBezTo>
                <a:cubicBezTo>
                  <a:pt x="42088" y="1284205"/>
                  <a:pt x="56235" y="1299789"/>
                  <a:pt x="68826" y="1316578"/>
                </a:cubicBezTo>
                <a:cubicBezTo>
                  <a:pt x="75916" y="1326032"/>
                  <a:pt x="80134" y="1337719"/>
                  <a:pt x="88490" y="1346075"/>
                </a:cubicBezTo>
                <a:cubicBezTo>
                  <a:pt x="100077" y="1357662"/>
                  <a:pt x="114709" y="1365739"/>
                  <a:pt x="127819" y="1375571"/>
                </a:cubicBezTo>
                <a:cubicBezTo>
                  <a:pt x="190233" y="1469193"/>
                  <a:pt x="138537" y="1405828"/>
                  <a:pt x="206477" y="1464062"/>
                </a:cubicBezTo>
                <a:cubicBezTo>
                  <a:pt x="217034" y="1473111"/>
                  <a:pt x="224243" y="1486093"/>
                  <a:pt x="235974" y="1493558"/>
                </a:cubicBezTo>
                <a:cubicBezTo>
                  <a:pt x="260705" y="1509296"/>
                  <a:pt x="286193" y="1525778"/>
                  <a:pt x="314632" y="1532888"/>
                </a:cubicBezTo>
                <a:cubicBezTo>
                  <a:pt x="334587" y="1537877"/>
                  <a:pt x="363712" y="1544090"/>
                  <a:pt x="383458" y="1552552"/>
                </a:cubicBezTo>
                <a:cubicBezTo>
                  <a:pt x="396930" y="1558326"/>
                  <a:pt x="409063" y="1567071"/>
                  <a:pt x="422787" y="1572217"/>
                </a:cubicBezTo>
                <a:cubicBezTo>
                  <a:pt x="438655" y="1578167"/>
                  <a:pt x="497930" y="1589212"/>
                  <a:pt x="511277" y="1591881"/>
                </a:cubicBezTo>
                <a:cubicBezTo>
                  <a:pt x="527664" y="1598436"/>
                  <a:pt x="543695" y="1605965"/>
                  <a:pt x="560439" y="1611546"/>
                </a:cubicBezTo>
                <a:cubicBezTo>
                  <a:pt x="581266" y="1618488"/>
                  <a:pt x="629449" y="1627314"/>
                  <a:pt x="648929" y="1631210"/>
                </a:cubicBezTo>
                <a:cubicBezTo>
                  <a:pt x="904568" y="1627933"/>
                  <a:pt x="1160352" y="1630613"/>
                  <a:pt x="1415845" y="1621378"/>
                </a:cubicBezTo>
                <a:cubicBezTo>
                  <a:pt x="1452661" y="1620047"/>
                  <a:pt x="1476476" y="1589630"/>
                  <a:pt x="1504336" y="1572217"/>
                </a:cubicBezTo>
                <a:cubicBezTo>
                  <a:pt x="1542798" y="1548178"/>
                  <a:pt x="1540689" y="1559948"/>
                  <a:pt x="1573161" y="1532888"/>
                </a:cubicBezTo>
                <a:cubicBezTo>
                  <a:pt x="1583843" y="1523986"/>
                  <a:pt x="1590221" y="1509610"/>
                  <a:pt x="1602658" y="1503391"/>
                </a:cubicBezTo>
                <a:cubicBezTo>
                  <a:pt x="1617605" y="1495917"/>
                  <a:pt x="1635432" y="1496836"/>
                  <a:pt x="1651819" y="1493558"/>
                </a:cubicBezTo>
                <a:cubicBezTo>
                  <a:pt x="1661651" y="1480448"/>
                  <a:pt x="1669068" y="1465116"/>
                  <a:pt x="1681316" y="1454229"/>
                </a:cubicBezTo>
                <a:cubicBezTo>
                  <a:pt x="1769861" y="1375523"/>
                  <a:pt x="1710786" y="1444421"/>
                  <a:pt x="1769807" y="1395236"/>
                </a:cubicBezTo>
                <a:cubicBezTo>
                  <a:pt x="1789471" y="1378849"/>
                  <a:pt x="1810700" y="1364175"/>
                  <a:pt x="1828800" y="1346075"/>
                </a:cubicBezTo>
                <a:cubicBezTo>
                  <a:pt x="1837156" y="1337719"/>
                  <a:pt x="1840109" y="1324934"/>
                  <a:pt x="1848465" y="1316578"/>
                </a:cubicBezTo>
                <a:cubicBezTo>
                  <a:pt x="1856821" y="1308222"/>
                  <a:pt x="1869605" y="1305269"/>
                  <a:pt x="1877961" y="1296913"/>
                </a:cubicBezTo>
                <a:cubicBezTo>
                  <a:pt x="1890154" y="1284720"/>
                  <a:pt x="1915958" y="1244834"/>
                  <a:pt x="1927123" y="1228088"/>
                </a:cubicBezTo>
                <a:cubicBezTo>
                  <a:pt x="1958768" y="1133151"/>
                  <a:pt x="1908027" y="1280742"/>
                  <a:pt x="1956619" y="1159262"/>
                </a:cubicBezTo>
                <a:cubicBezTo>
                  <a:pt x="1964317" y="1140016"/>
                  <a:pt x="1971257" y="1120378"/>
                  <a:pt x="1976284" y="1100268"/>
                </a:cubicBezTo>
                <a:cubicBezTo>
                  <a:pt x="1979561" y="1087158"/>
                  <a:pt x="1981371" y="1073592"/>
                  <a:pt x="1986116" y="1060939"/>
                </a:cubicBezTo>
                <a:cubicBezTo>
                  <a:pt x="1991262" y="1047215"/>
                  <a:pt x="2000007" y="1035082"/>
                  <a:pt x="2005781" y="1021610"/>
                </a:cubicBezTo>
                <a:cubicBezTo>
                  <a:pt x="2019265" y="990148"/>
                  <a:pt x="2016213" y="979881"/>
                  <a:pt x="2025445" y="942952"/>
                </a:cubicBezTo>
                <a:cubicBezTo>
                  <a:pt x="2027959" y="932897"/>
                  <a:pt x="2032000" y="923287"/>
                  <a:pt x="2035277" y="913455"/>
                </a:cubicBezTo>
                <a:cubicBezTo>
                  <a:pt x="2059058" y="723223"/>
                  <a:pt x="2032418" y="920785"/>
                  <a:pt x="2054942" y="785636"/>
                </a:cubicBezTo>
                <a:cubicBezTo>
                  <a:pt x="2079326" y="639326"/>
                  <a:pt x="2051439" y="783479"/>
                  <a:pt x="2074607" y="667649"/>
                </a:cubicBezTo>
                <a:cubicBezTo>
                  <a:pt x="2071329" y="602101"/>
                  <a:pt x="2070008" y="536425"/>
                  <a:pt x="2064774" y="471004"/>
                </a:cubicBezTo>
                <a:cubicBezTo>
                  <a:pt x="2059409" y="403941"/>
                  <a:pt x="2049645" y="434689"/>
                  <a:pt x="2035277" y="362849"/>
                </a:cubicBezTo>
                <a:cubicBezTo>
                  <a:pt x="2032788" y="350402"/>
                  <a:pt x="2024915" y="300470"/>
                  <a:pt x="2015613" y="284191"/>
                </a:cubicBezTo>
                <a:cubicBezTo>
                  <a:pt x="2007483" y="269963"/>
                  <a:pt x="1995948" y="257972"/>
                  <a:pt x="1986116" y="244862"/>
                </a:cubicBezTo>
                <a:cubicBezTo>
                  <a:pt x="1982839" y="235030"/>
                  <a:pt x="1980919" y="224635"/>
                  <a:pt x="1976284" y="215365"/>
                </a:cubicBezTo>
                <a:cubicBezTo>
                  <a:pt x="1957321" y="177439"/>
                  <a:pt x="1941991" y="159809"/>
                  <a:pt x="1917290" y="126875"/>
                </a:cubicBezTo>
                <a:cubicBezTo>
                  <a:pt x="1908051" y="99158"/>
                  <a:pt x="1908091" y="84620"/>
                  <a:pt x="1877961" y="67881"/>
                </a:cubicBezTo>
                <a:cubicBezTo>
                  <a:pt x="1859841" y="57815"/>
                  <a:pt x="1818968" y="48217"/>
                  <a:pt x="1818968" y="48217"/>
                </a:cubicBezTo>
                <a:cubicBezTo>
                  <a:pt x="1809136" y="41662"/>
                  <a:pt x="1800040" y="33837"/>
                  <a:pt x="1789471" y="28552"/>
                </a:cubicBezTo>
                <a:cubicBezTo>
                  <a:pt x="1727556" y="-2406"/>
                  <a:pt x="1609446" y="26642"/>
                  <a:pt x="1573161" y="28552"/>
                </a:cubicBezTo>
                <a:cubicBezTo>
                  <a:pt x="1477201" y="92529"/>
                  <a:pt x="1626380" y="-7716"/>
                  <a:pt x="1504336" y="77713"/>
                </a:cubicBezTo>
                <a:cubicBezTo>
                  <a:pt x="1484974" y="91266"/>
                  <a:pt x="1465007" y="103932"/>
                  <a:pt x="1445342" y="117042"/>
                </a:cubicBezTo>
                <a:lnTo>
                  <a:pt x="1415845" y="136707"/>
                </a:lnTo>
                <a:lnTo>
                  <a:pt x="1386348" y="225197"/>
                </a:lnTo>
                <a:lnTo>
                  <a:pt x="1376516" y="254694"/>
                </a:lnTo>
                <a:cubicBezTo>
                  <a:pt x="1348418" y="451385"/>
                  <a:pt x="1349137" y="372070"/>
                  <a:pt x="1376516" y="618488"/>
                </a:cubicBezTo>
                <a:cubicBezTo>
                  <a:pt x="1378008" y="631918"/>
                  <a:pt x="1378599" y="646747"/>
                  <a:pt x="1386348" y="657817"/>
                </a:cubicBezTo>
                <a:cubicBezTo>
                  <a:pt x="1402296" y="680600"/>
                  <a:pt x="1429916" y="693671"/>
                  <a:pt x="1445342" y="716810"/>
                </a:cubicBezTo>
                <a:cubicBezTo>
                  <a:pt x="1468757" y="751933"/>
                  <a:pt x="1471637" y="758098"/>
                  <a:pt x="1504336" y="795468"/>
                </a:cubicBezTo>
                <a:cubicBezTo>
                  <a:pt x="1513492" y="805932"/>
                  <a:pt x="1524783" y="814408"/>
                  <a:pt x="1533832" y="824965"/>
                </a:cubicBezTo>
                <a:cubicBezTo>
                  <a:pt x="1567681" y="864456"/>
                  <a:pt x="1572674" y="890189"/>
                  <a:pt x="1622323" y="923288"/>
                </a:cubicBezTo>
                <a:cubicBezTo>
                  <a:pt x="1632155" y="929843"/>
                  <a:pt x="1643036" y="935047"/>
                  <a:pt x="1651819" y="942952"/>
                </a:cubicBezTo>
                <a:cubicBezTo>
                  <a:pt x="1675935" y="964657"/>
                  <a:pt x="1689865" y="1001518"/>
                  <a:pt x="1720645" y="1011778"/>
                </a:cubicBezTo>
                <a:cubicBezTo>
                  <a:pt x="1740310" y="1018333"/>
                  <a:pt x="1760769" y="1022865"/>
                  <a:pt x="1779639" y="1031442"/>
                </a:cubicBezTo>
                <a:cubicBezTo>
                  <a:pt x="1797037" y="1039350"/>
                  <a:pt x="1812095" y="1051658"/>
                  <a:pt x="1828800" y="1060939"/>
                </a:cubicBezTo>
                <a:cubicBezTo>
                  <a:pt x="1841613" y="1068057"/>
                  <a:pt x="1854657" y="1074830"/>
                  <a:pt x="1868129" y="1080604"/>
                </a:cubicBezTo>
                <a:cubicBezTo>
                  <a:pt x="1887875" y="1089066"/>
                  <a:pt x="1917000" y="1095279"/>
                  <a:pt x="1936955" y="1100268"/>
                </a:cubicBezTo>
                <a:cubicBezTo>
                  <a:pt x="1966008" y="1114795"/>
                  <a:pt x="1994057" y="1130181"/>
                  <a:pt x="2025445" y="1139597"/>
                </a:cubicBezTo>
                <a:cubicBezTo>
                  <a:pt x="2041452" y="1144399"/>
                  <a:pt x="2058123" y="1146682"/>
                  <a:pt x="2074607" y="1149429"/>
                </a:cubicBezTo>
                <a:cubicBezTo>
                  <a:pt x="2181108" y="1167180"/>
                  <a:pt x="2197584" y="1161970"/>
                  <a:pt x="2340077" y="1169094"/>
                </a:cubicBezTo>
                <a:cubicBezTo>
                  <a:pt x="2581063" y="1265484"/>
                  <a:pt x="2406698" y="1203076"/>
                  <a:pt x="3018503" y="1178926"/>
                </a:cubicBezTo>
                <a:cubicBezTo>
                  <a:pt x="3117370" y="1175023"/>
                  <a:pt x="3123679" y="1158436"/>
                  <a:pt x="3205316" y="1139597"/>
                </a:cubicBezTo>
                <a:cubicBezTo>
                  <a:pt x="3224741" y="1135114"/>
                  <a:pt x="3244696" y="1133331"/>
                  <a:pt x="3264310" y="1129765"/>
                </a:cubicBezTo>
                <a:cubicBezTo>
                  <a:pt x="3280752" y="1126776"/>
                  <a:pt x="3297084" y="1123210"/>
                  <a:pt x="3313471" y="1119933"/>
                </a:cubicBezTo>
                <a:cubicBezTo>
                  <a:pt x="3358166" y="1097585"/>
                  <a:pt x="3351738" y="1099438"/>
                  <a:pt x="3401961" y="1080604"/>
                </a:cubicBezTo>
                <a:cubicBezTo>
                  <a:pt x="3411665" y="1076965"/>
                  <a:pt x="3422188" y="1075406"/>
                  <a:pt x="3431458" y="1070771"/>
                </a:cubicBezTo>
                <a:cubicBezTo>
                  <a:pt x="3527739" y="1022631"/>
                  <a:pt x="3432224" y="1060842"/>
                  <a:pt x="3539613" y="992113"/>
                </a:cubicBezTo>
                <a:cubicBezTo>
                  <a:pt x="3600218" y="953326"/>
                  <a:pt x="3675547" y="934837"/>
                  <a:pt x="3726426" y="883958"/>
                </a:cubicBezTo>
                <a:cubicBezTo>
                  <a:pt x="3742813" y="867571"/>
                  <a:pt x="3760084" y="852023"/>
                  <a:pt x="3775587" y="834797"/>
                </a:cubicBezTo>
                <a:cubicBezTo>
                  <a:pt x="3806338" y="800629"/>
                  <a:pt x="3829563" y="765428"/>
                  <a:pt x="3854245" y="726642"/>
                </a:cubicBezTo>
                <a:cubicBezTo>
                  <a:pt x="3864505" y="710519"/>
                  <a:pt x="3875195" y="694574"/>
                  <a:pt x="3883742" y="677481"/>
                </a:cubicBezTo>
                <a:cubicBezTo>
                  <a:pt x="3891635" y="661695"/>
                  <a:pt x="3897826" y="645064"/>
                  <a:pt x="3903407" y="628320"/>
                </a:cubicBezTo>
                <a:cubicBezTo>
                  <a:pt x="3916714" y="588400"/>
                  <a:pt x="3926060" y="551390"/>
                  <a:pt x="3932903" y="510333"/>
                </a:cubicBezTo>
                <a:cubicBezTo>
                  <a:pt x="3936713" y="487473"/>
                  <a:pt x="3937525" y="464088"/>
                  <a:pt x="3942736" y="441507"/>
                </a:cubicBezTo>
                <a:cubicBezTo>
                  <a:pt x="3947397" y="421310"/>
                  <a:pt x="3956946" y="402511"/>
                  <a:pt x="3962400" y="382513"/>
                </a:cubicBezTo>
                <a:cubicBezTo>
                  <a:pt x="3966797" y="366390"/>
                  <a:pt x="3968955" y="349739"/>
                  <a:pt x="3972232" y="333352"/>
                </a:cubicBezTo>
                <a:cubicBezTo>
                  <a:pt x="3965677" y="248139"/>
                  <a:pt x="3974589" y="160292"/>
                  <a:pt x="3952568" y="77713"/>
                </a:cubicBezTo>
                <a:cubicBezTo>
                  <a:pt x="3946760" y="55932"/>
                  <a:pt x="3888890" y="35641"/>
                  <a:pt x="3864077" y="28552"/>
                </a:cubicBezTo>
                <a:cubicBezTo>
                  <a:pt x="3851084" y="24840"/>
                  <a:pt x="3838043" y="21137"/>
                  <a:pt x="3824748" y="18720"/>
                </a:cubicBezTo>
                <a:cubicBezTo>
                  <a:pt x="3801947" y="14574"/>
                  <a:pt x="3778865" y="12165"/>
                  <a:pt x="3755923" y="8888"/>
                </a:cubicBezTo>
                <a:cubicBezTo>
                  <a:pt x="3733796" y="9773"/>
                  <a:pt x="3544411" y="-25408"/>
                  <a:pt x="3480619" y="38384"/>
                </a:cubicBezTo>
                <a:cubicBezTo>
                  <a:pt x="3469032" y="49971"/>
                  <a:pt x="3459081" y="63388"/>
                  <a:pt x="3451123" y="77713"/>
                </a:cubicBezTo>
                <a:cubicBezTo>
                  <a:pt x="3442552" y="93142"/>
                  <a:pt x="3438013" y="110488"/>
                  <a:pt x="3431458" y="126875"/>
                </a:cubicBezTo>
                <a:cubicBezTo>
                  <a:pt x="3428181" y="143262"/>
                  <a:pt x="3426217" y="159967"/>
                  <a:pt x="3421626" y="176036"/>
                </a:cubicBezTo>
                <a:cubicBezTo>
                  <a:pt x="3413084" y="205932"/>
                  <a:pt x="3399020" y="234207"/>
                  <a:pt x="3392129" y="264526"/>
                </a:cubicBezTo>
                <a:cubicBezTo>
                  <a:pt x="3382575" y="306562"/>
                  <a:pt x="3379020" y="349739"/>
                  <a:pt x="3372465" y="392346"/>
                </a:cubicBezTo>
                <a:cubicBezTo>
                  <a:pt x="3379020" y="526720"/>
                  <a:pt x="3380217" y="661463"/>
                  <a:pt x="3392129" y="795468"/>
                </a:cubicBezTo>
                <a:cubicBezTo>
                  <a:pt x="3393427" y="810068"/>
                  <a:pt x="3403664" y="822602"/>
                  <a:pt x="3411794" y="834797"/>
                </a:cubicBezTo>
                <a:cubicBezTo>
                  <a:pt x="3412817" y="836332"/>
                  <a:pt x="3495495" y="947996"/>
                  <a:pt x="3510116" y="962617"/>
                </a:cubicBezTo>
                <a:cubicBezTo>
                  <a:pt x="3612172" y="1064672"/>
                  <a:pt x="3646764" y="1106156"/>
                  <a:pt x="3785419" y="1198591"/>
                </a:cubicBezTo>
                <a:cubicBezTo>
                  <a:pt x="3824304" y="1224514"/>
                  <a:pt x="3896491" y="1275569"/>
                  <a:pt x="3942736" y="1296913"/>
                </a:cubicBezTo>
                <a:cubicBezTo>
                  <a:pt x="3991140" y="1319253"/>
                  <a:pt x="4017629" y="1318849"/>
                  <a:pt x="4070555" y="1326410"/>
                </a:cubicBezTo>
                <a:cubicBezTo>
                  <a:pt x="4381910" y="1323133"/>
                  <a:pt x="4694149" y="1340258"/>
                  <a:pt x="5004619" y="1316578"/>
                </a:cubicBezTo>
                <a:cubicBezTo>
                  <a:pt x="5211464" y="1300802"/>
                  <a:pt x="5178725" y="1269429"/>
                  <a:pt x="5279923" y="1198591"/>
                </a:cubicBezTo>
                <a:cubicBezTo>
                  <a:pt x="5295579" y="1187632"/>
                  <a:pt x="5313629" y="1180334"/>
                  <a:pt x="5329084" y="1169094"/>
                </a:cubicBezTo>
                <a:cubicBezTo>
                  <a:pt x="5463983" y="1070985"/>
                  <a:pt x="5498338" y="1051977"/>
                  <a:pt x="5594555" y="933120"/>
                </a:cubicBezTo>
                <a:cubicBezTo>
                  <a:pt x="5619727" y="902025"/>
                  <a:pt x="5638209" y="865892"/>
                  <a:pt x="5663381" y="834797"/>
                </a:cubicBezTo>
                <a:cubicBezTo>
                  <a:pt x="5892759" y="551446"/>
                  <a:pt x="5627299" y="914666"/>
                  <a:pt x="5860026" y="598823"/>
                </a:cubicBezTo>
                <a:cubicBezTo>
                  <a:pt x="5867464" y="588728"/>
                  <a:pt x="5921554" y="507698"/>
                  <a:pt x="5928852" y="490668"/>
                </a:cubicBezTo>
                <a:cubicBezTo>
                  <a:pt x="5941100" y="462090"/>
                  <a:pt x="5939693" y="427052"/>
                  <a:pt x="5958348" y="402178"/>
                </a:cubicBezTo>
                <a:cubicBezTo>
                  <a:pt x="5996639" y="351123"/>
                  <a:pt x="5980516" y="377506"/>
                  <a:pt x="6007510" y="323520"/>
                </a:cubicBezTo>
                <a:cubicBezTo>
                  <a:pt x="5955879" y="306310"/>
                  <a:pt x="5996721" y="310942"/>
                  <a:pt x="5938684" y="343184"/>
                </a:cubicBezTo>
                <a:cubicBezTo>
                  <a:pt x="5923256" y="351755"/>
                  <a:pt x="5905548" y="355453"/>
                  <a:pt x="5889523" y="362849"/>
                </a:cubicBezTo>
                <a:cubicBezTo>
                  <a:pt x="5775223" y="415603"/>
                  <a:pt x="5847999" y="389800"/>
                  <a:pt x="5781368" y="412010"/>
                </a:cubicBezTo>
                <a:cubicBezTo>
                  <a:pt x="5741346" y="452032"/>
                  <a:pt x="5762300" y="438825"/>
                  <a:pt x="5702710" y="461171"/>
                </a:cubicBezTo>
                <a:cubicBezTo>
                  <a:pt x="5693006" y="464810"/>
                  <a:pt x="5682483" y="466369"/>
                  <a:pt x="5673213" y="471004"/>
                </a:cubicBezTo>
                <a:cubicBezTo>
                  <a:pt x="5662644" y="476289"/>
                  <a:pt x="5633147" y="485383"/>
                  <a:pt x="5643716" y="490668"/>
                </a:cubicBezTo>
                <a:cubicBezTo>
                  <a:pt x="5658663" y="498142"/>
                  <a:pt x="5676490" y="484113"/>
                  <a:pt x="5692877" y="480836"/>
                </a:cubicBezTo>
                <a:cubicBezTo>
                  <a:pt x="5715819" y="471004"/>
                  <a:pt x="5738528" y="460609"/>
                  <a:pt x="5761703" y="451339"/>
                </a:cubicBezTo>
                <a:cubicBezTo>
                  <a:pt x="5771326" y="447490"/>
                  <a:pt x="5781765" y="445796"/>
                  <a:pt x="5791200" y="441507"/>
                </a:cubicBezTo>
                <a:cubicBezTo>
                  <a:pt x="5817887" y="429377"/>
                  <a:pt x="5842641" y="413065"/>
                  <a:pt x="5869858" y="402178"/>
                </a:cubicBezTo>
                <a:cubicBezTo>
                  <a:pt x="5908349" y="386781"/>
                  <a:pt x="5987845" y="362849"/>
                  <a:pt x="5987845" y="362849"/>
                </a:cubicBezTo>
                <a:cubicBezTo>
                  <a:pt x="5997677" y="356294"/>
                  <a:pt x="6005878" y="340318"/>
                  <a:pt x="6017342" y="343184"/>
                </a:cubicBezTo>
                <a:cubicBezTo>
                  <a:pt x="6027397" y="345698"/>
                  <a:pt x="6024926" y="362564"/>
                  <a:pt x="6027174" y="372681"/>
                </a:cubicBezTo>
                <a:cubicBezTo>
                  <a:pt x="6050246" y="476503"/>
                  <a:pt x="6024706" y="394773"/>
                  <a:pt x="6046839" y="461171"/>
                </a:cubicBezTo>
                <a:cubicBezTo>
                  <a:pt x="6050116" y="520165"/>
                  <a:pt x="6051069" y="579334"/>
                  <a:pt x="6056671" y="638152"/>
                </a:cubicBezTo>
                <a:cubicBezTo>
                  <a:pt x="6070649" y="784920"/>
                  <a:pt x="6066503" y="524680"/>
                  <a:pt x="6066503" y="70697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79" y="966823"/>
            <a:ext cx="2281895" cy="89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78" y="1858245"/>
            <a:ext cx="2281895" cy="891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78" y="2760670"/>
            <a:ext cx="2281895" cy="89184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553952" y="3047190"/>
            <a:ext cx="2412411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Arrow 9"/>
          <p:cNvSpPr/>
          <p:nvPr/>
        </p:nvSpPr>
        <p:spPr>
          <a:xfrm rot="20810447">
            <a:off x="2331430" y="3800346"/>
            <a:ext cx="2676289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20015624">
            <a:off x="3053193" y="4703766"/>
            <a:ext cx="2177527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 rot="894054">
            <a:off x="2488995" y="2218410"/>
            <a:ext cx="2484736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403123" y="1976284"/>
            <a:ext cx="255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Consumption</a:t>
            </a:r>
            <a:endParaRPr lang="en-A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3122" y="2922991"/>
            <a:ext cx="255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Investment</a:t>
            </a:r>
            <a:endParaRPr lang="en-A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3343" y="3753753"/>
            <a:ext cx="255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Government Spending</a:t>
            </a:r>
            <a:endParaRPr lang="en-AU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6587" y="511867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Exports - Imports</a:t>
            </a:r>
            <a:endParaRPr lang="en-A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6981" y="5965496"/>
            <a:ext cx="4277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Note: Exports = positive effect, Imports = negative effect (leakage)</a:t>
            </a:r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487" y="3704975"/>
            <a:ext cx="2867927" cy="21544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117" y="3206593"/>
            <a:ext cx="2749846" cy="1994341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5799826" y="3541138"/>
            <a:ext cx="140677" cy="112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98577" y="3446211"/>
            <a:ext cx="1784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Initial effect on AD</a:t>
            </a:r>
            <a:endParaRPr lang="en-US" sz="1600" dirty="0"/>
          </a:p>
        </p:txBody>
      </p:sp>
      <p:sp>
        <p:nvSpPr>
          <p:cNvPr id="22" name="Right Arrow 21"/>
          <p:cNvSpPr/>
          <p:nvPr/>
        </p:nvSpPr>
        <p:spPr>
          <a:xfrm>
            <a:off x="9682447" y="4118567"/>
            <a:ext cx="140677" cy="112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0045863" y="4121497"/>
            <a:ext cx="140677" cy="112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699680" y="3784765"/>
            <a:ext cx="149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Final effect on AD with the multiplier effect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347159" y="110545"/>
            <a:ext cx="451366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All types of spending will have a multiplier effect.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The total effect on AD is larger than the initial effect.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7" y="621669"/>
            <a:ext cx="2759079" cy="1973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547" y="92000"/>
            <a:ext cx="3174536" cy="2719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620" y="1198905"/>
            <a:ext cx="1044637" cy="49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93" y="3562121"/>
            <a:ext cx="876354" cy="797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96" y="4599435"/>
            <a:ext cx="896048" cy="758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96" y="5775793"/>
            <a:ext cx="866507" cy="85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250" y="5952256"/>
            <a:ext cx="1058517" cy="787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250" y="3651439"/>
            <a:ext cx="1122521" cy="871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1250" y="4821450"/>
            <a:ext cx="871431" cy="836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5394" y="3651439"/>
            <a:ext cx="4500500" cy="3116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71" y="4821450"/>
            <a:ext cx="1044637" cy="4917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48800" y="621669"/>
            <a:ext cx="2358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Aggregate Demand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9665894" y="4221285"/>
            <a:ext cx="2358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Short Run Aggregate Supply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8052620" y="3864078"/>
            <a:ext cx="14846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Short Run Aggregate Supply (SRAS)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932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6104112" y="1413587"/>
            <a:ext cx="5751827" cy="34886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ounded Rectangle 23"/>
          <p:cNvSpPr/>
          <p:nvPr/>
        </p:nvSpPr>
        <p:spPr>
          <a:xfrm>
            <a:off x="108199" y="1474442"/>
            <a:ext cx="5751827" cy="34886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400" y="96004"/>
            <a:ext cx="10515600" cy="1325563"/>
          </a:xfrm>
        </p:spPr>
        <p:txBody>
          <a:bodyPr/>
          <a:lstStyle/>
          <a:p>
            <a:r>
              <a:rPr lang="en-US" dirty="0" smtClean="0"/>
              <a:t>Government Multipliers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6687" y="1466462"/>
            <a:ext cx="5157787" cy="584356"/>
          </a:xfrm>
        </p:spPr>
        <p:txBody>
          <a:bodyPr/>
          <a:lstStyle/>
          <a:p>
            <a:r>
              <a:rPr lang="en-US" dirty="0" smtClean="0"/>
              <a:t>Government Spending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86687" y="2050818"/>
            <a:ext cx="5157787" cy="958876"/>
          </a:xfrm>
        </p:spPr>
        <p:txBody>
          <a:bodyPr/>
          <a:lstStyle/>
          <a:p>
            <a:r>
              <a:rPr lang="en-US" dirty="0" smtClean="0"/>
              <a:t>Government Spending Multiplier = 1/(1-MPC)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25301" y="1474442"/>
            <a:ext cx="5183188" cy="548530"/>
          </a:xfrm>
        </p:spPr>
        <p:txBody>
          <a:bodyPr/>
          <a:lstStyle/>
          <a:p>
            <a:r>
              <a:rPr lang="en-US" dirty="0" smtClean="0"/>
              <a:t>Government Taxation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64010" y="2028526"/>
            <a:ext cx="5183188" cy="1028849"/>
          </a:xfrm>
        </p:spPr>
        <p:txBody>
          <a:bodyPr/>
          <a:lstStyle/>
          <a:p>
            <a:r>
              <a:rPr lang="en-US" dirty="0" smtClean="0"/>
              <a:t>Government Taxation Multiplier </a:t>
            </a:r>
            <a:r>
              <a:rPr lang="en-US" dirty="0"/>
              <a:t>= </a:t>
            </a:r>
            <a:r>
              <a:rPr lang="en-US" dirty="0" smtClean="0">
                <a:solidFill>
                  <a:srgbClr val="FF0000"/>
                </a:solidFill>
              </a:rPr>
              <a:t>-MPC </a:t>
            </a:r>
            <a:r>
              <a:rPr lang="en-US" dirty="0" smtClean="0"/>
              <a:t>x 1</a:t>
            </a:r>
            <a:r>
              <a:rPr lang="en-US" dirty="0"/>
              <a:t>/(1-MPC)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2470" y="4955103"/>
            <a:ext cx="10408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One thing to note, is that the </a:t>
            </a:r>
            <a:r>
              <a:rPr lang="en-AU" sz="2000" dirty="0" smtClean="0">
                <a:solidFill>
                  <a:srgbClr val="00B0F0"/>
                </a:solidFill>
              </a:rPr>
              <a:t>Government spending multiplier </a:t>
            </a:r>
            <a:r>
              <a:rPr lang="en-AU" sz="2000" dirty="0" smtClean="0"/>
              <a:t>is </a:t>
            </a:r>
            <a:r>
              <a:rPr lang="en-AU" sz="2000" dirty="0" smtClean="0">
                <a:solidFill>
                  <a:srgbClr val="00B0F0"/>
                </a:solidFill>
              </a:rPr>
              <a:t>larger than the Government Tax multiplier</a:t>
            </a:r>
            <a:r>
              <a:rPr lang="en-AU" sz="2000" dirty="0" smtClean="0"/>
              <a:t>.</a:t>
            </a: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Therefore the </a:t>
            </a:r>
            <a:r>
              <a:rPr lang="en-AU" sz="2000" dirty="0" smtClean="0">
                <a:solidFill>
                  <a:srgbClr val="00B0F0"/>
                </a:solidFill>
              </a:rPr>
              <a:t>government can increase the total expenditure = GDP </a:t>
            </a:r>
            <a:r>
              <a:rPr lang="en-AU" sz="2000" dirty="0" smtClean="0"/>
              <a:t>even if the taxes are the same size as government spending.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Of course, in the real world it isn’t always that simple and the multiplier can be much smaller than anticipated, especially in a recession when confidence is low.</a:t>
            </a:r>
            <a:endParaRPr lang="en-AU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9" y="3652483"/>
            <a:ext cx="1446727" cy="56543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211132" y="3526796"/>
            <a:ext cx="1636854" cy="875726"/>
          </a:xfrm>
          <a:custGeom>
            <a:avLst/>
            <a:gdLst>
              <a:gd name="connsiteX0" fmla="*/ 0 w 6067077"/>
              <a:gd name="connsiteY0" fmla="*/ 1188758 h 1631210"/>
              <a:gd name="connsiteX1" fmla="*/ 9832 w 6067077"/>
              <a:gd name="connsiteY1" fmla="*/ 1237920 h 1631210"/>
              <a:gd name="connsiteX2" fmla="*/ 29497 w 6067077"/>
              <a:gd name="connsiteY2" fmla="*/ 1267417 h 1631210"/>
              <a:gd name="connsiteX3" fmla="*/ 68826 w 6067077"/>
              <a:gd name="connsiteY3" fmla="*/ 1316578 h 1631210"/>
              <a:gd name="connsiteX4" fmla="*/ 88490 w 6067077"/>
              <a:gd name="connsiteY4" fmla="*/ 1346075 h 1631210"/>
              <a:gd name="connsiteX5" fmla="*/ 127819 w 6067077"/>
              <a:gd name="connsiteY5" fmla="*/ 1375571 h 1631210"/>
              <a:gd name="connsiteX6" fmla="*/ 206477 w 6067077"/>
              <a:gd name="connsiteY6" fmla="*/ 1464062 h 1631210"/>
              <a:gd name="connsiteX7" fmla="*/ 235974 w 6067077"/>
              <a:gd name="connsiteY7" fmla="*/ 1493558 h 1631210"/>
              <a:gd name="connsiteX8" fmla="*/ 314632 w 6067077"/>
              <a:gd name="connsiteY8" fmla="*/ 1532888 h 1631210"/>
              <a:gd name="connsiteX9" fmla="*/ 383458 w 6067077"/>
              <a:gd name="connsiteY9" fmla="*/ 1552552 h 1631210"/>
              <a:gd name="connsiteX10" fmla="*/ 422787 w 6067077"/>
              <a:gd name="connsiteY10" fmla="*/ 1572217 h 1631210"/>
              <a:gd name="connsiteX11" fmla="*/ 511277 w 6067077"/>
              <a:gd name="connsiteY11" fmla="*/ 1591881 h 1631210"/>
              <a:gd name="connsiteX12" fmla="*/ 560439 w 6067077"/>
              <a:gd name="connsiteY12" fmla="*/ 1611546 h 1631210"/>
              <a:gd name="connsiteX13" fmla="*/ 648929 w 6067077"/>
              <a:gd name="connsiteY13" fmla="*/ 1631210 h 1631210"/>
              <a:gd name="connsiteX14" fmla="*/ 1415845 w 6067077"/>
              <a:gd name="connsiteY14" fmla="*/ 1621378 h 1631210"/>
              <a:gd name="connsiteX15" fmla="*/ 1504336 w 6067077"/>
              <a:gd name="connsiteY15" fmla="*/ 1572217 h 1631210"/>
              <a:gd name="connsiteX16" fmla="*/ 1573161 w 6067077"/>
              <a:gd name="connsiteY16" fmla="*/ 1532888 h 1631210"/>
              <a:gd name="connsiteX17" fmla="*/ 1602658 w 6067077"/>
              <a:gd name="connsiteY17" fmla="*/ 1503391 h 1631210"/>
              <a:gd name="connsiteX18" fmla="*/ 1651819 w 6067077"/>
              <a:gd name="connsiteY18" fmla="*/ 1493558 h 1631210"/>
              <a:gd name="connsiteX19" fmla="*/ 1681316 w 6067077"/>
              <a:gd name="connsiteY19" fmla="*/ 1454229 h 1631210"/>
              <a:gd name="connsiteX20" fmla="*/ 1769807 w 6067077"/>
              <a:gd name="connsiteY20" fmla="*/ 1395236 h 1631210"/>
              <a:gd name="connsiteX21" fmla="*/ 1828800 w 6067077"/>
              <a:gd name="connsiteY21" fmla="*/ 1346075 h 1631210"/>
              <a:gd name="connsiteX22" fmla="*/ 1848465 w 6067077"/>
              <a:gd name="connsiteY22" fmla="*/ 1316578 h 1631210"/>
              <a:gd name="connsiteX23" fmla="*/ 1877961 w 6067077"/>
              <a:gd name="connsiteY23" fmla="*/ 1296913 h 1631210"/>
              <a:gd name="connsiteX24" fmla="*/ 1927123 w 6067077"/>
              <a:gd name="connsiteY24" fmla="*/ 1228088 h 1631210"/>
              <a:gd name="connsiteX25" fmla="*/ 1956619 w 6067077"/>
              <a:gd name="connsiteY25" fmla="*/ 1159262 h 1631210"/>
              <a:gd name="connsiteX26" fmla="*/ 1976284 w 6067077"/>
              <a:gd name="connsiteY26" fmla="*/ 1100268 h 1631210"/>
              <a:gd name="connsiteX27" fmla="*/ 1986116 w 6067077"/>
              <a:gd name="connsiteY27" fmla="*/ 1060939 h 1631210"/>
              <a:gd name="connsiteX28" fmla="*/ 2005781 w 6067077"/>
              <a:gd name="connsiteY28" fmla="*/ 1021610 h 1631210"/>
              <a:gd name="connsiteX29" fmla="*/ 2025445 w 6067077"/>
              <a:gd name="connsiteY29" fmla="*/ 942952 h 1631210"/>
              <a:gd name="connsiteX30" fmla="*/ 2035277 w 6067077"/>
              <a:gd name="connsiteY30" fmla="*/ 913455 h 1631210"/>
              <a:gd name="connsiteX31" fmla="*/ 2054942 w 6067077"/>
              <a:gd name="connsiteY31" fmla="*/ 785636 h 1631210"/>
              <a:gd name="connsiteX32" fmla="*/ 2074607 w 6067077"/>
              <a:gd name="connsiteY32" fmla="*/ 667649 h 1631210"/>
              <a:gd name="connsiteX33" fmla="*/ 2064774 w 6067077"/>
              <a:gd name="connsiteY33" fmla="*/ 471004 h 1631210"/>
              <a:gd name="connsiteX34" fmla="*/ 2035277 w 6067077"/>
              <a:gd name="connsiteY34" fmla="*/ 362849 h 1631210"/>
              <a:gd name="connsiteX35" fmla="*/ 2015613 w 6067077"/>
              <a:gd name="connsiteY35" fmla="*/ 284191 h 1631210"/>
              <a:gd name="connsiteX36" fmla="*/ 1986116 w 6067077"/>
              <a:gd name="connsiteY36" fmla="*/ 244862 h 1631210"/>
              <a:gd name="connsiteX37" fmla="*/ 1976284 w 6067077"/>
              <a:gd name="connsiteY37" fmla="*/ 215365 h 1631210"/>
              <a:gd name="connsiteX38" fmla="*/ 1917290 w 6067077"/>
              <a:gd name="connsiteY38" fmla="*/ 126875 h 1631210"/>
              <a:gd name="connsiteX39" fmla="*/ 1877961 w 6067077"/>
              <a:gd name="connsiteY39" fmla="*/ 67881 h 1631210"/>
              <a:gd name="connsiteX40" fmla="*/ 1818968 w 6067077"/>
              <a:gd name="connsiteY40" fmla="*/ 48217 h 1631210"/>
              <a:gd name="connsiteX41" fmla="*/ 1789471 w 6067077"/>
              <a:gd name="connsiteY41" fmla="*/ 28552 h 1631210"/>
              <a:gd name="connsiteX42" fmla="*/ 1573161 w 6067077"/>
              <a:gd name="connsiteY42" fmla="*/ 28552 h 1631210"/>
              <a:gd name="connsiteX43" fmla="*/ 1504336 w 6067077"/>
              <a:gd name="connsiteY43" fmla="*/ 77713 h 1631210"/>
              <a:gd name="connsiteX44" fmla="*/ 1445342 w 6067077"/>
              <a:gd name="connsiteY44" fmla="*/ 117042 h 1631210"/>
              <a:gd name="connsiteX45" fmla="*/ 1415845 w 6067077"/>
              <a:gd name="connsiteY45" fmla="*/ 136707 h 1631210"/>
              <a:gd name="connsiteX46" fmla="*/ 1386348 w 6067077"/>
              <a:gd name="connsiteY46" fmla="*/ 225197 h 1631210"/>
              <a:gd name="connsiteX47" fmla="*/ 1376516 w 6067077"/>
              <a:gd name="connsiteY47" fmla="*/ 254694 h 1631210"/>
              <a:gd name="connsiteX48" fmla="*/ 1376516 w 6067077"/>
              <a:gd name="connsiteY48" fmla="*/ 618488 h 1631210"/>
              <a:gd name="connsiteX49" fmla="*/ 1386348 w 6067077"/>
              <a:gd name="connsiteY49" fmla="*/ 657817 h 1631210"/>
              <a:gd name="connsiteX50" fmla="*/ 1445342 w 6067077"/>
              <a:gd name="connsiteY50" fmla="*/ 716810 h 1631210"/>
              <a:gd name="connsiteX51" fmla="*/ 1504336 w 6067077"/>
              <a:gd name="connsiteY51" fmla="*/ 795468 h 1631210"/>
              <a:gd name="connsiteX52" fmla="*/ 1533832 w 6067077"/>
              <a:gd name="connsiteY52" fmla="*/ 824965 h 1631210"/>
              <a:gd name="connsiteX53" fmla="*/ 1622323 w 6067077"/>
              <a:gd name="connsiteY53" fmla="*/ 923288 h 1631210"/>
              <a:gd name="connsiteX54" fmla="*/ 1651819 w 6067077"/>
              <a:gd name="connsiteY54" fmla="*/ 942952 h 1631210"/>
              <a:gd name="connsiteX55" fmla="*/ 1720645 w 6067077"/>
              <a:gd name="connsiteY55" fmla="*/ 1011778 h 1631210"/>
              <a:gd name="connsiteX56" fmla="*/ 1779639 w 6067077"/>
              <a:gd name="connsiteY56" fmla="*/ 1031442 h 1631210"/>
              <a:gd name="connsiteX57" fmla="*/ 1828800 w 6067077"/>
              <a:gd name="connsiteY57" fmla="*/ 1060939 h 1631210"/>
              <a:gd name="connsiteX58" fmla="*/ 1868129 w 6067077"/>
              <a:gd name="connsiteY58" fmla="*/ 1080604 h 1631210"/>
              <a:gd name="connsiteX59" fmla="*/ 1936955 w 6067077"/>
              <a:gd name="connsiteY59" fmla="*/ 1100268 h 1631210"/>
              <a:gd name="connsiteX60" fmla="*/ 2025445 w 6067077"/>
              <a:gd name="connsiteY60" fmla="*/ 1139597 h 1631210"/>
              <a:gd name="connsiteX61" fmla="*/ 2074607 w 6067077"/>
              <a:gd name="connsiteY61" fmla="*/ 1149429 h 1631210"/>
              <a:gd name="connsiteX62" fmla="*/ 2340077 w 6067077"/>
              <a:gd name="connsiteY62" fmla="*/ 1169094 h 1631210"/>
              <a:gd name="connsiteX63" fmla="*/ 3018503 w 6067077"/>
              <a:gd name="connsiteY63" fmla="*/ 1178926 h 1631210"/>
              <a:gd name="connsiteX64" fmla="*/ 3205316 w 6067077"/>
              <a:gd name="connsiteY64" fmla="*/ 1139597 h 1631210"/>
              <a:gd name="connsiteX65" fmla="*/ 3264310 w 6067077"/>
              <a:gd name="connsiteY65" fmla="*/ 1129765 h 1631210"/>
              <a:gd name="connsiteX66" fmla="*/ 3313471 w 6067077"/>
              <a:gd name="connsiteY66" fmla="*/ 1119933 h 1631210"/>
              <a:gd name="connsiteX67" fmla="*/ 3401961 w 6067077"/>
              <a:gd name="connsiteY67" fmla="*/ 1080604 h 1631210"/>
              <a:gd name="connsiteX68" fmla="*/ 3431458 w 6067077"/>
              <a:gd name="connsiteY68" fmla="*/ 1070771 h 1631210"/>
              <a:gd name="connsiteX69" fmla="*/ 3539613 w 6067077"/>
              <a:gd name="connsiteY69" fmla="*/ 992113 h 1631210"/>
              <a:gd name="connsiteX70" fmla="*/ 3726426 w 6067077"/>
              <a:gd name="connsiteY70" fmla="*/ 883958 h 1631210"/>
              <a:gd name="connsiteX71" fmla="*/ 3775587 w 6067077"/>
              <a:gd name="connsiteY71" fmla="*/ 834797 h 1631210"/>
              <a:gd name="connsiteX72" fmla="*/ 3854245 w 6067077"/>
              <a:gd name="connsiteY72" fmla="*/ 726642 h 1631210"/>
              <a:gd name="connsiteX73" fmla="*/ 3883742 w 6067077"/>
              <a:gd name="connsiteY73" fmla="*/ 677481 h 1631210"/>
              <a:gd name="connsiteX74" fmla="*/ 3903407 w 6067077"/>
              <a:gd name="connsiteY74" fmla="*/ 628320 h 1631210"/>
              <a:gd name="connsiteX75" fmla="*/ 3932903 w 6067077"/>
              <a:gd name="connsiteY75" fmla="*/ 510333 h 1631210"/>
              <a:gd name="connsiteX76" fmla="*/ 3942736 w 6067077"/>
              <a:gd name="connsiteY76" fmla="*/ 441507 h 1631210"/>
              <a:gd name="connsiteX77" fmla="*/ 3962400 w 6067077"/>
              <a:gd name="connsiteY77" fmla="*/ 382513 h 1631210"/>
              <a:gd name="connsiteX78" fmla="*/ 3972232 w 6067077"/>
              <a:gd name="connsiteY78" fmla="*/ 333352 h 1631210"/>
              <a:gd name="connsiteX79" fmla="*/ 3952568 w 6067077"/>
              <a:gd name="connsiteY79" fmla="*/ 77713 h 1631210"/>
              <a:gd name="connsiteX80" fmla="*/ 3864077 w 6067077"/>
              <a:gd name="connsiteY80" fmla="*/ 28552 h 1631210"/>
              <a:gd name="connsiteX81" fmla="*/ 3824748 w 6067077"/>
              <a:gd name="connsiteY81" fmla="*/ 18720 h 1631210"/>
              <a:gd name="connsiteX82" fmla="*/ 3755923 w 6067077"/>
              <a:gd name="connsiteY82" fmla="*/ 8888 h 1631210"/>
              <a:gd name="connsiteX83" fmla="*/ 3480619 w 6067077"/>
              <a:gd name="connsiteY83" fmla="*/ 38384 h 1631210"/>
              <a:gd name="connsiteX84" fmla="*/ 3451123 w 6067077"/>
              <a:gd name="connsiteY84" fmla="*/ 77713 h 1631210"/>
              <a:gd name="connsiteX85" fmla="*/ 3431458 w 6067077"/>
              <a:gd name="connsiteY85" fmla="*/ 126875 h 1631210"/>
              <a:gd name="connsiteX86" fmla="*/ 3421626 w 6067077"/>
              <a:gd name="connsiteY86" fmla="*/ 176036 h 1631210"/>
              <a:gd name="connsiteX87" fmla="*/ 3392129 w 6067077"/>
              <a:gd name="connsiteY87" fmla="*/ 264526 h 1631210"/>
              <a:gd name="connsiteX88" fmla="*/ 3372465 w 6067077"/>
              <a:gd name="connsiteY88" fmla="*/ 392346 h 1631210"/>
              <a:gd name="connsiteX89" fmla="*/ 3392129 w 6067077"/>
              <a:gd name="connsiteY89" fmla="*/ 795468 h 1631210"/>
              <a:gd name="connsiteX90" fmla="*/ 3411794 w 6067077"/>
              <a:gd name="connsiteY90" fmla="*/ 834797 h 1631210"/>
              <a:gd name="connsiteX91" fmla="*/ 3510116 w 6067077"/>
              <a:gd name="connsiteY91" fmla="*/ 962617 h 1631210"/>
              <a:gd name="connsiteX92" fmla="*/ 3785419 w 6067077"/>
              <a:gd name="connsiteY92" fmla="*/ 1198591 h 1631210"/>
              <a:gd name="connsiteX93" fmla="*/ 3942736 w 6067077"/>
              <a:gd name="connsiteY93" fmla="*/ 1296913 h 1631210"/>
              <a:gd name="connsiteX94" fmla="*/ 4070555 w 6067077"/>
              <a:gd name="connsiteY94" fmla="*/ 1326410 h 1631210"/>
              <a:gd name="connsiteX95" fmla="*/ 5004619 w 6067077"/>
              <a:gd name="connsiteY95" fmla="*/ 1316578 h 1631210"/>
              <a:gd name="connsiteX96" fmla="*/ 5279923 w 6067077"/>
              <a:gd name="connsiteY96" fmla="*/ 1198591 h 1631210"/>
              <a:gd name="connsiteX97" fmla="*/ 5329084 w 6067077"/>
              <a:gd name="connsiteY97" fmla="*/ 1169094 h 1631210"/>
              <a:gd name="connsiteX98" fmla="*/ 5594555 w 6067077"/>
              <a:gd name="connsiteY98" fmla="*/ 933120 h 1631210"/>
              <a:gd name="connsiteX99" fmla="*/ 5663381 w 6067077"/>
              <a:gd name="connsiteY99" fmla="*/ 834797 h 1631210"/>
              <a:gd name="connsiteX100" fmla="*/ 5860026 w 6067077"/>
              <a:gd name="connsiteY100" fmla="*/ 598823 h 1631210"/>
              <a:gd name="connsiteX101" fmla="*/ 5928852 w 6067077"/>
              <a:gd name="connsiteY101" fmla="*/ 490668 h 1631210"/>
              <a:gd name="connsiteX102" fmla="*/ 5958348 w 6067077"/>
              <a:gd name="connsiteY102" fmla="*/ 402178 h 1631210"/>
              <a:gd name="connsiteX103" fmla="*/ 6007510 w 6067077"/>
              <a:gd name="connsiteY103" fmla="*/ 323520 h 1631210"/>
              <a:gd name="connsiteX104" fmla="*/ 5938684 w 6067077"/>
              <a:gd name="connsiteY104" fmla="*/ 343184 h 1631210"/>
              <a:gd name="connsiteX105" fmla="*/ 5889523 w 6067077"/>
              <a:gd name="connsiteY105" fmla="*/ 362849 h 1631210"/>
              <a:gd name="connsiteX106" fmla="*/ 5781368 w 6067077"/>
              <a:gd name="connsiteY106" fmla="*/ 412010 h 1631210"/>
              <a:gd name="connsiteX107" fmla="*/ 5702710 w 6067077"/>
              <a:gd name="connsiteY107" fmla="*/ 461171 h 1631210"/>
              <a:gd name="connsiteX108" fmla="*/ 5673213 w 6067077"/>
              <a:gd name="connsiteY108" fmla="*/ 471004 h 1631210"/>
              <a:gd name="connsiteX109" fmla="*/ 5643716 w 6067077"/>
              <a:gd name="connsiteY109" fmla="*/ 490668 h 1631210"/>
              <a:gd name="connsiteX110" fmla="*/ 5692877 w 6067077"/>
              <a:gd name="connsiteY110" fmla="*/ 480836 h 1631210"/>
              <a:gd name="connsiteX111" fmla="*/ 5761703 w 6067077"/>
              <a:gd name="connsiteY111" fmla="*/ 451339 h 1631210"/>
              <a:gd name="connsiteX112" fmla="*/ 5791200 w 6067077"/>
              <a:gd name="connsiteY112" fmla="*/ 441507 h 1631210"/>
              <a:gd name="connsiteX113" fmla="*/ 5869858 w 6067077"/>
              <a:gd name="connsiteY113" fmla="*/ 402178 h 1631210"/>
              <a:gd name="connsiteX114" fmla="*/ 5987845 w 6067077"/>
              <a:gd name="connsiteY114" fmla="*/ 362849 h 1631210"/>
              <a:gd name="connsiteX115" fmla="*/ 6017342 w 6067077"/>
              <a:gd name="connsiteY115" fmla="*/ 343184 h 1631210"/>
              <a:gd name="connsiteX116" fmla="*/ 6027174 w 6067077"/>
              <a:gd name="connsiteY116" fmla="*/ 372681 h 1631210"/>
              <a:gd name="connsiteX117" fmla="*/ 6046839 w 6067077"/>
              <a:gd name="connsiteY117" fmla="*/ 461171 h 1631210"/>
              <a:gd name="connsiteX118" fmla="*/ 6056671 w 6067077"/>
              <a:gd name="connsiteY118" fmla="*/ 638152 h 1631210"/>
              <a:gd name="connsiteX119" fmla="*/ 6066503 w 6067077"/>
              <a:gd name="connsiteY119" fmla="*/ 706978 h 16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67077" h="1631210">
                <a:moveTo>
                  <a:pt x="0" y="1188758"/>
                </a:moveTo>
                <a:cubicBezTo>
                  <a:pt x="3277" y="1205145"/>
                  <a:pt x="3964" y="1222272"/>
                  <a:pt x="9832" y="1237920"/>
                </a:cubicBezTo>
                <a:cubicBezTo>
                  <a:pt x="13981" y="1248985"/>
                  <a:pt x="22407" y="1257963"/>
                  <a:pt x="29497" y="1267417"/>
                </a:cubicBezTo>
                <a:cubicBezTo>
                  <a:pt x="42088" y="1284205"/>
                  <a:pt x="56235" y="1299789"/>
                  <a:pt x="68826" y="1316578"/>
                </a:cubicBezTo>
                <a:cubicBezTo>
                  <a:pt x="75916" y="1326032"/>
                  <a:pt x="80134" y="1337719"/>
                  <a:pt x="88490" y="1346075"/>
                </a:cubicBezTo>
                <a:cubicBezTo>
                  <a:pt x="100077" y="1357662"/>
                  <a:pt x="114709" y="1365739"/>
                  <a:pt x="127819" y="1375571"/>
                </a:cubicBezTo>
                <a:cubicBezTo>
                  <a:pt x="190233" y="1469193"/>
                  <a:pt x="138537" y="1405828"/>
                  <a:pt x="206477" y="1464062"/>
                </a:cubicBezTo>
                <a:cubicBezTo>
                  <a:pt x="217034" y="1473111"/>
                  <a:pt x="224243" y="1486093"/>
                  <a:pt x="235974" y="1493558"/>
                </a:cubicBezTo>
                <a:cubicBezTo>
                  <a:pt x="260705" y="1509296"/>
                  <a:pt x="286193" y="1525778"/>
                  <a:pt x="314632" y="1532888"/>
                </a:cubicBezTo>
                <a:cubicBezTo>
                  <a:pt x="334587" y="1537877"/>
                  <a:pt x="363712" y="1544090"/>
                  <a:pt x="383458" y="1552552"/>
                </a:cubicBezTo>
                <a:cubicBezTo>
                  <a:pt x="396930" y="1558326"/>
                  <a:pt x="409063" y="1567071"/>
                  <a:pt x="422787" y="1572217"/>
                </a:cubicBezTo>
                <a:cubicBezTo>
                  <a:pt x="438655" y="1578167"/>
                  <a:pt x="497930" y="1589212"/>
                  <a:pt x="511277" y="1591881"/>
                </a:cubicBezTo>
                <a:cubicBezTo>
                  <a:pt x="527664" y="1598436"/>
                  <a:pt x="543695" y="1605965"/>
                  <a:pt x="560439" y="1611546"/>
                </a:cubicBezTo>
                <a:cubicBezTo>
                  <a:pt x="581266" y="1618488"/>
                  <a:pt x="629449" y="1627314"/>
                  <a:pt x="648929" y="1631210"/>
                </a:cubicBezTo>
                <a:cubicBezTo>
                  <a:pt x="904568" y="1627933"/>
                  <a:pt x="1160352" y="1630613"/>
                  <a:pt x="1415845" y="1621378"/>
                </a:cubicBezTo>
                <a:cubicBezTo>
                  <a:pt x="1452661" y="1620047"/>
                  <a:pt x="1476476" y="1589630"/>
                  <a:pt x="1504336" y="1572217"/>
                </a:cubicBezTo>
                <a:cubicBezTo>
                  <a:pt x="1542798" y="1548178"/>
                  <a:pt x="1540689" y="1559948"/>
                  <a:pt x="1573161" y="1532888"/>
                </a:cubicBezTo>
                <a:cubicBezTo>
                  <a:pt x="1583843" y="1523986"/>
                  <a:pt x="1590221" y="1509610"/>
                  <a:pt x="1602658" y="1503391"/>
                </a:cubicBezTo>
                <a:cubicBezTo>
                  <a:pt x="1617605" y="1495917"/>
                  <a:pt x="1635432" y="1496836"/>
                  <a:pt x="1651819" y="1493558"/>
                </a:cubicBezTo>
                <a:cubicBezTo>
                  <a:pt x="1661651" y="1480448"/>
                  <a:pt x="1669068" y="1465116"/>
                  <a:pt x="1681316" y="1454229"/>
                </a:cubicBezTo>
                <a:cubicBezTo>
                  <a:pt x="1769861" y="1375523"/>
                  <a:pt x="1710786" y="1444421"/>
                  <a:pt x="1769807" y="1395236"/>
                </a:cubicBezTo>
                <a:cubicBezTo>
                  <a:pt x="1789471" y="1378849"/>
                  <a:pt x="1810700" y="1364175"/>
                  <a:pt x="1828800" y="1346075"/>
                </a:cubicBezTo>
                <a:cubicBezTo>
                  <a:pt x="1837156" y="1337719"/>
                  <a:pt x="1840109" y="1324934"/>
                  <a:pt x="1848465" y="1316578"/>
                </a:cubicBezTo>
                <a:cubicBezTo>
                  <a:pt x="1856821" y="1308222"/>
                  <a:pt x="1869605" y="1305269"/>
                  <a:pt x="1877961" y="1296913"/>
                </a:cubicBezTo>
                <a:cubicBezTo>
                  <a:pt x="1890154" y="1284720"/>
                  <a:pt x="1915958" y="1244834"/>
                  <a:pt x="1927123" y="1228088"/>
                </a:cubicBezTo>
                <a:cubicBezTo>
                  <a:pt x="1958768" y="1133151"/>
                  <a:pt x="1908027" y="1280742"/>
                  <a:pt x="1956619" y="1159262"/>
                </a:cubicBezTo>
                <a:cubicBezTo>
                  <a:pt x="1964317" y="1140016"/>
                  <a:pt x="1971257" y="1120378"/>
                  <a:pt x="1976284" y="1100268"/>
                </a:cubicBezTo>
                <a:cubicBezTo>
                  <a:pt x="1979561" y="1087158"/>
                  <a:pt x="1981371" y="1073592"/>
                  <a:pt x="1986116" y="1060939"/>
                </a:cubicBezTo>
                <a:cubicBezTo>
                  <a:pt x="1991262" y="1047215"/>
                  <a:pt x="2000007" y="1035082"/>
                  <a:pt x="2005781" y="1021610"/>
                </a:cubicBezTo>
                <a:cubicBezTo>
                  <a:pt x="2019265" y="990148"/>
                  <a:pt x="2016213" y="979881"/>
                  <a:pt x="2025445" y="942952"/>
                </a:cubicBezTo>
                <a:cubicBezTo>
                  <a:pt x="2027959" y="932897"/>
                  <a:pt x="2032000" y="923287"/>
                  <a:pt x="2035277" y="913455"/>
                </a:cubicBezTo>
                <a:cubicBezTo>
                  <a:pt x="2059058" y="723223"/>
                  <a:pt x="2032418" y="920785"/>
                  <a:pt x="2054942" y="785636"/>
                </a:cubicBezTo>
                <a:cubicBezTo>
                  <a:pt x="2079326" y="639326"/>
                  <a:pt x="2051439" y="783479"/>
                  <a:pt x="2074607" y="667649"/>
                </a:cubicBezTo>
                <a:cubicBezTo>
                  <a:pt x="2071329" y="602101"/>
                  <a:pt x="2070008" y="536425"/>
                  <a:pt x="2064774" y="471004"/>
                </a:cubicBezTo>
                <a:cubicBezTo>
                  <a:pt x="2059409" y="403941"/>
                  <a:pt x="2049645" y="434689"/>
                  <a:pt x="2035277" y="362849"/>
                </a:cubicBezTo>
                <a:cubicBezTo>
                  <a:pt x="2032788" y="350402"/>
                  <a:pt x="2024915" y="300470"/>
                  <a:pt x="2015613" y="284191"/>
                </a:cubicBezTo>
                <a:cubicBezTo>
                  <a:pt x="2007483" y="269963"/>
                  <a:pt x="1995948" y="257972"/>
                  <a:pt x="1986116" y="244862"/>
                </a:cubicBezTo>
                <a:cubicBezTo>
                  <a:pt x="1982839" y="235030"/>
                  <a:pt x="1980919" y="224635"/>
                  <a:pt x="1976284" y="215365"/>
                </a:cubicBezTo>
                <a:cubicBezTo>
                  <a:pt x="1957321" y="177439"/>
                  <a:pt x="1941991" y="159809"/>
                  <a:pt x="1917290" y="126875"/>
                </a:cubicBezTo>
                <a:cubicBezTo>
                  <a:pt x="1908051" y="99158"/>
                  <a:pt x="1908091" y="84620"/>
                  <a:pt x="1877961" y="67881"/>
                </a:cubicBezTo>
                <a:cubicBezTo>
                  <a:pt x="1859841" y="57815"/>
                  <a:pt x="1818968" y="48217"/>
                  <a:pt x="1818968" y="48217"/>
                </a:cubicBezTo>
                <a:cubicBezTo>
                  <a:pt x="1809136" y="41662"/>
                  <a:pt x="1800040" y="33837"/>
                  <a:pt x="1789471" y="28552"/>
                </a:cubicBezTo>
                <a:cubicBezTo>
                  <a:pt x="1727556" y="-2406"/>
                  <a:pt x="1609446" y="26642"/>
                  <a:pt x="1573161" y="28552"/>
                </a:cubicBezTo>
                <a:cubicBezTo>
                  <a:pt x="1477201" y="92529"/>
                  <a:pt x="1626380" y="-7716"/>
                  <a:pt x="1504336" y="77713"/>
                </a:cubicBezTo>
                <a:cubicBezTo>
                  <a:pt x="1484974" y="91266"/>
                  <a:pt x="1465007" y="103932"/>
                  <a:pt x="1445342" y="117042"/>
                </a:cubicBezTo>
                <a:lnTo>
                  <a:pt x="1415845" y="136707"/>
                </a:lnTo>
                <a:lnTo>
                  <a:pt x="1386348" y="225197"/>
                </a:lnTo>
                <a:lnTo>
                  <a:pt x="1376516" y="254694"/>
                </a:lnTo>
                <a:cubicBezTo>
                  <a:pt x="1348418" y="451385"/>
                  <a:pt x="1349137" y="372070"/>
                  <a:pt x="1376516" y="618488"/>
                </a:cubicBezTo>
                <a:cubicBezTo>
                  <a:pt x="1378008" y="631918"/>
                  <a:pt x="1378599" y="646747"/>
                  <a:pt x="1386348" y="657817"/>
                </a:cubicBezTo>
                <a:cubicBezTo>
                  <a:pt x="1402296" y="680600"/>
                  <a:pt x="1429916" y="693671"/>
                  <a:pt x="1445342" y="716810"/>
                </a:cubicBezTo>
                <a:cubicBezTo>
                  <a:pt x="1468757" y="751933"/>
                  <a:pt x="1471637" y="758098"/>
                  <a:pt x="1504336" y="795468"/>
                </a:cubicBezTo>
                <a:cubicBezTo>
                  <a:pt x="1513492" y="805932"/>
                  <a:pt x="1524783" y="814408"/>
                  <a:pt x="1533832" y="824965"/>
                </a:cubicBezTo>
                <a:cubicBezTo>
                  <a:pt x="1567681" y="864456"/>
                  <a:pt x="1572674" y="890189"/>
                  <a:pt x="1622323" y="923288"/>
                </a:cubicBezTo>
                <a:cubicBezTo>
                  <a:pt x="1632155" y="929843"/>
                  <a:pt x="1643036" y="935047"/>
                  <a:pt x="1651819" y="942952"/>
                </a:cubicBezTo>
                <a:cubicBezTo>
                  <a:pt x="1675935" y="964657"/>
                  <a:pt x="1689865" y="1001518"/>
                  <a:pt x="1720645" y="1011778"/>
                </a:cubicBezTo>
                <a:cubicBezTo>
                  <a:pt x="1740310" y="1018333"/>
                  <a:pt x="1760769" y="1022865"/>
                  <a:pt x="1779639" y="1031442"/>
                </a:cubicBezTo>
                <a:cubicBezTo>
                  <a:pt x="1797037" y="1039350"/>
                  <a:pt x="1812095" y="1051658"/>
                  <a:pt x="1828800" y="1060939"/>
                </a:cubicBezTo>
                <a:cubicBezTo>
                  <a:pt x="1841613" y="1068057"/>
                  <a:pt x="1854657" y="1074830"/>
                  <a:pt x="1868129" y="1080604"/>
                </a:cubicBezTo>
                <a:cubicBezTo>
                  <a:pt x="1887875" y="1089066"/>
                  <a:pt x="1917000" y="1095279"/>
                  <a:pt x="1936955" y="1100268"/>
                </a:cubicBezTo>
                <a:cubicBezTo>
                  <a:pt x="1966008" y="1114795"/>
                  <a:pt x="1994057" y="1130181"/>
                  <a:pt x="2025445" y="1139597"/>
                </a:cubicBezTo>
                <a:cubicBezTo>
                  <a:pt x="2041452" y="1144399"/>
                  <a:pt x="2058123" y="1146682"/>
                  <a:pt x="2074607" y="1149429"/>
                </a:cubicBezTo>
                <a:cubicBezTo>
                  <a:pt x="2181108" y="1167180"/>
                  <a:pt x="2197584" y="1161970"/>
                  <a:pt x="2340077" y="1169094"/>
                </a:cubicBezTo>
                <a:cubicBezTo>
                  <a:pt x="2581063" y="1265484"/>
                  <a:pt x="2406698" y="1203076"/>
                  <a:pt x="3018503" y="1178926"/>
                </a:cubicBezTo>
                <a:cubicBezTo>
                  <a:pt x="3117370" y="1175023"/>
                  <a:pt x="3123679" y="1158436"/>
                  <a:pt x="3205316" y="1139597"/>
                </a:cubicBezTo>
                <a:cubicBezTo>
                  <a:pt x="3224741" y="1135114"/>
                  <a:pt x="3244696" y="1133331"/>
                  <a:pt x="3264310" y="1129765"/>
                </a:cubicBezTo>
                <a:cubicBezTo>
                  <a:pt x="3280752" y="1126776"/>
                  <a:pt x="3297084" y="1123210"/>
                  <a:pt x="3313471" y="1119933"/>
                </a:cubicBezTo>
                <a:cubicBezTo>
                  <a:pt x="3358166" y="1097585"/>
                  <a:pt x="3351738" y="1099438"/>
                  <a:pt x="3401961" y="1080604"/>
                </a:cubicBezTo>
                <a:cubicBezTo>
                  <a:pt x="3411665" y="1076965"/>
                  <a:pt x="3422188" y="1075406"/>
                  <a:pt x="3431458" y="1070771"/>
                </a:cubicBezTo>
                <a:cubicBezTo>
                  <a:pt x="3527739" y="1022631"/>
                  <a:pt x="3432224" y="1060842"/>
                  <a:pt x="3539613" y="992113"/>
                </a:cubicBezTo>
                <a:cubicBezTo>
                  <a:pt x="3600218" y="953326"/>
                  <a:pt x="3675547" y="934837"/>
                  <a:pt x="3726426" y="883958"/>
                </a:cubicBezTo>
                <a:cubicBezTo>
                  <a:pt x="3742813" y="867571"/>
                  <a:pt x="3760084" y="852023"/>
                  <a:pt x="3775587" y="834797"/>
                </a:cubicBezTo>
                <a:cubicBezTo>
                  <a:pt x="3806338" y="800629"/>
                  <a:pt x="3829563" y="765428"/>
                  <a:pt x="3854245" y="726642"/>
                </a:cubicBezTo>
                <a:cubicBezTo>
                  <a:pt x="3864505" y="710519"/>
                  <a:pt x="3875195" y="694574"/>
                  <a:pt x="3883742" y="677481"/>
                </a:cubicBezTo>
                <a:cubicBezTo>
                  <a:pt x="3891635" y="661695"/>
                  <a:pt x="3897826" y="645064"/>
                  <a:pt x="3903407" y="628320"/>
                </a:cubicBezTo>
                <a:cubicBezTo>
                  <a:pt x="3916714" y="588400"/>
                  <a:pt x="3926060" y="551390"/>
                  <a:pt x="3932903" y="510333"/>
                </a:cubicBezTo>
                <a:cubicBezTo>
                  <a:pt x="3936713" y="487473"/>
                  <a:pt x="3937525" y="464088"/>
                  <a:pt x="3942736" y="441507"/>
                </a:cubicBezTo>
                <a:cubicBezTo>
                  <a:pt x="3947397" y="421310"/>
                  <a:pt x="3956946" y="402511"/>
                  <a:pt x="3962400" y="382513"/>
                </a:cubicBezTo>
                <a:cubicBezTo>
                  <a:pt x="3966797" y="366390"/>
                  <a:pt x="3968955" y="349739"/>
                  <a:pt x="3972232" y="333352"/>
                </a:cubicBezTo>
                <a:cubicBezTo>
                  <a:pt x="3965677" y="248139"/>
                  <a:pt x="3974589" y="160292"/>
                  <a:pt x="3952568" y="77713"/>
                </a:cubicBezTo>
                <a:cubicBezTo>
                  <a:pt x="3946760" y="55932"/>
                  <a:pt x="3888890" y="35641"/>
                  <a:pt x="3864077" y="28552"/>
                </a:cubicBezTo>
                <a:cubicBezTo>
                  <a:pt x="3851084" y="24840"/>
                  <a:pt x="3838043" y="21137"/>
                  <a:pt x="3824748" y="18720"/>
                </a:cubicBezTo>
                <a:cubicBezTo>
                  <a:pt x="3801947" y="14574"/>
                  <a:pt x="3778865" y="12165"/>
                  <a:pt x="3755923" y="8888"/>
                </a:cubicBezTo>
                <a:cubicBezTo>
                  <a:pt x="3733796" y="9773"/>
                  <a:pt x="3544411" y="-25408"/>
                  <a:pt x="3480619" y="38384"/>
                </a:cubicBezTo>
                <a:cubicBezTo>
                  <a:pt x="3469032" y="49971"/>
                  <a:pt x="3459081" y="63388"/>
                  <a:pt x="3451123" y="77713"/>
                </a:cubicBezTo>
                <a:cubicBezTo>
                  <a:pt x="3442552" y="93142"/>
                  <a:pt x="3438013" y="110488"/>
                  <a:pt x="3431458" y="126875"/>
                </a:cubicBezTo>
                <a:cubicBezTo>
                  <a:pt x="3428181" y="143262"/>
                  <a:pt x="3426217" y="159967"/>
                  <a:pt x="3421626" y="176036"/>
                </a:cubicBezTo>
                <a:cubicBezTo>
                  <a:pt x="3413084" y="205932"/>
                  <a:pt x="3399020" y="234207"/>
                  <a:pt x="3392129" y="264526"/>
                </a:cubicBezTo>
                <a:cubicBezTo>
                  <a:pt x="3382575" y="306562"/>
                  <a:pt x="3379020" y="349739"/>
                  <a:pt x="3372465" y="392346"/>
                </a:cubicBezTo>
                <a:cubicBezTo>
                  <a:pt x="3379020" y="526720"/>
                  <a:pt x="3380217" y="661463"/>
                  <a:pt x="3392129" y="795468"/>
                </a:cubicBezTo>
                <a:cubicBezTo>
                  <a:pt x="3393427" y="810068"/>
                  <a:pt x="3403664" y="822602"/>
                  <a:pt x="3411794" y="834797"/>
                </a:cubicBezTo>
                <a:cubicBezTo>
                  <a:pt x="3412817" y="836332"/>
                  <a:pt x="3495495" y="947996"/>
                  <a:pt x="3510116" y="962617"/>
                </a:cubicBezTo>
                <a:cubicBezTo>
                  <a:pt x="3612172" y="1064672"/>
                  <a:pt x="3646764" y="1106156"/>
                  <a:pt x="3785419" y="1198591"/>
                </a:cubicBezTo>
                <a:cubicBezTo>
                  <a:pt x="3824304" y="1224514"/>
                  <a:pt x="3896491" y="1275569"/>
                  <a:pt x="3942736" y="1296913"/>
                </a:cubicBezTo>
                <a:cubicBezTo>
                  <a:pt x="3991140" y="1319253"/>
                  <a:pt x="4017629" y="1318849"/>
                  <a:pt x="4070555" y="1326410"/>
                </a:cubicBezTo>
                <a:cubicBezTo>
                  <a:pt x="4381910" y="1323133"/>
                  <a:pt x="4694149" y="1340258"/>
                  <a:pt x="5004619" y="1316578"/>
                </a:cubicBezTo>
                <a:cubicBezTo>
                  <a:pt x="5211464" y="1300802"/>
                  <a:pt x="5178725" y="1269429"/>
                  <a:pt x="5279923" y="1198591"/>
                </a:cubicBezTo>
                <a:cubicBezTo>
                  <a:pt x="5295579" y="1187632"/>
                  <a:pt x="5313629" y="1180334"/>
                  <a:pt x="5329084" y="1169094"/>
                </a:cubicBezTo>
                <a:cubicBezTo>
                  <a:pt x="5463983" y="1070985"/>
                  <a:pt x="5498338" y="1051977"/>
                  <a:pt x="5594555" y="933120"/>
                </a:cubicBezTo>
                <a:cubicBezTo>
                  <a:pt x="5619727" y="902025"/>
                  <a:pt x="5638209" y="865892"/>
                  <a:pt x="5663381" y="834797"/>
                </a:cubicBezTo>
                <a:cubicBezTo>
                  <a:pt x="5892759" y="551446"/>
                  <a:pt x="5627299" y="914666"/>
                  <a:pt x="5860026" y="598823"/>
                </a:cubicBezTo>
                <a:cubicBezTo>
                  <a:pt x="5867464" y="588728"/>
                  <a:pt x="5921554" y="507698"/>
                  <a:pt x="5928852" y="490668"/>
                </a:cubicBezTo>
                <a:cubicBezTo>
                  <a:pt x="5941100" y="462090"/>
                  <a:pt x="5939693" y="427052"/>
                  <a:pt x="5958348" y="402178"/>
                </a:cubicBezTo>
                <a:cubicBezTo>
                  <a:pt x="5996639" y="351123"/>
                  <a:pt x="5980516" y="377506"/>
                  <a:pt x="6007510" y="323520"/>
                </a:cubicBezTo>
                <a:cubicBezTo>
                  <a:pt x="5955879" y="306310"/>
                  <a:pt x="5996721" y="310942"/>
                  <a:pt x="5938684" y="343184"/>
                </a:cubicBezTo>
                <a:cubicBezTo>
                  <a:pt x="5923256" y="351755"/>
                  <a:pt x="5905548" y="355453"/>
                  <a:pt x="5889523" y="362849"/>
                </a:cubicBezTo>
                <a:cubicBezTo>
                  <a:pt x="5775223" y="415603"/>
                  <a:pt x="5847999" y="389800"/>
                  <a:pt x="5781368" y="412010"/>
                </a:cubicBezTo>
                <a:cubicBezTo>
                  <a:pt x="5741346" y="452032"/>
                  <a:pt x="5762300" y="438825"/>
                  <a:pt x="5702710" y="461171"/>
                </a:cubicBezTo>
                <a:cubicBezTo>
                  <a:pt x="5693006" y="464810"/>
                  <a:pt x="5682483" y="466369"/>
                  <a:pt x="5673213" y="471004"/>
                </a:cubicBezTo>
                <a:cubicBezTo>
                  <a:pt x="5662644" y="476289"/>
                  <a:pt x="5633147" y="485383"/>
                  <a:pt x="5643716" y="490668"/>
                </a:cubicBezTo>
                <a:cubicBezTo>
                  <a:pt x="5658663" y="498142"/>
                  <a:pt x="5676490" y="484113"/>
                  <a:pt x="5692877" y="480836"/>
                </a:cubicBezTo>
                <a:cubicBezTo>
                  <a:pt x="5715819" y="471004"/>
                  <a:pt x="5738528" y="460609"/>
                  <a:pt x="5761703" y="451339"/>
                </a:cubicBezTo>
                <a:cubicBezTo>
                  <a:pt x="5771326" y="447490"/>
                  <a:pt x="5781765" y="445796"/>
                  <a:pt x="5791200" y="441507"/>
                </a:cubicBezTo>
                <a:cubicBezTo>
                  <a:pt x="5817887" y="429377"/>
                  <a:pt x="5842641" y="413065"/>
                  <a:pt x="5869858" y="402178"/>
                </a:cubicBezTo>
                <a:cubicBezTo>
                  <a:pt x="5908349" y="386781"/>
                  <a:pt x="5987845" y="362849"/>
                  <a:pt x="5987845" y="362849"/>
                </a:cubicBezTo>
                <a:cubicBezTo>
                  <a:pt x="5997677" y="356294"/>
                  <a:pt x="6005878" y="340318"/>
                  <a:pt x="6017342" y="343184"/>
                </a:cubicBezTo>
                <a:cubicBezTo>
                  <a:pt x="6027397" y="345698"/>
                  <a:pt x="6024926" y="362564"/>
                  <a:pt x="6027174" y="372681"/>
                </a:cubicBezTo>
                <a:cubicBezTo>
                  <a:pt x="6050246" y="476503"/>
                  <a:pt x="6024706" y="394773"/>
                  <a:pt x="6046839" y="461171"/>
                </a:cubicBezTo>
                <a:cubicBezTo>
                  <a:pt x="6050116" y="520165"/>
                  <a:pt x="6051069" y="579334"/>
                  <a:pt x="6056671" y="638152"/>
                </a:cubicBezTo>
                <a:cubicBezTo>
                  <a:pt x="6070649" y="784920"/>
                  <a:pt x="6066503" y="524680"/>
                  <a:pt x="6066503" y="70697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257" y="3043998"/>
            <a:ext cx="1446727" cy="565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473" y="3644042"/>
            <a:ext cx="1446727" cy="565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391" y="4283920"/>
            <a:ext cx="1446727" cy="5654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634" y="3473078"/>
            <a:ext cx="1446727" cy="56543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8045597" y="3347391"/>
            <a:ext cx="1636854" cy="875726"/>
          </a:xfrm>
          <a:custGeom>
            <a:avLst/>
            <a:gdLst>
              <a:gd name="connsiteX0" fmla="*/ 0 w 6067077"/>
              <a:gd name="connsiteY0" fmla="*/ 1188758 h 1631210"/>
              <a:gd name="connsiteX1" fmla="*/ 9832 w 6067077"/>
              <a:gd name="connsiteY1" fmla="*/ 1237920 h 1631210"/>
              <a:gd name="connsiteX2" fmla="*/ 29497 w 6067077"/>
              <a:gd name="connsiteY2" fmla="*/ 1267417 h 1631210"/>
              <a:gd name="connsiteX3" fmla="*/ 68826 w 6067077"/>
              <a:gd name="connsiteY3" fmla="*/ 1316578 h 1631210"/>
              <a:gd name="connsiteX4" fmla="*/ 88490 w 6067077"/>
              <a:gd name="connsiteY4" fmla="*/ 1346075 h 1631210"/>
              <a:gd name="connsiteX5" fmla="*/ 127819 w 6067077"/>
              <a:gd name="connsiteY5" fmla="*/ 1375571 h 1631210"/>
              <a:gd name="connsiteX6" fmla="*/ 206477 w 6067077"/>
              <a:gd name="connsiteY6" fmla="*/ 1464062 h 1631210"/>
              <a:gd name="connsiteX7" fmla="*/ 235974 w 6067077"/>
              <a:gd name="connsiteY7" fmla="*/ 1493558 h 1631210"/>
              <a:gd name="connsiteX8" fmla="*/ 314632 w 6067077"/>
              <a:gd name="connsiteY8" fmla="*/ 1532888 h 1631210"/>
              <a:gd name="connsiteX9" fmla="*/ 383458 w 6067077"/>
              <a:gd name="connsiteY9" fmla="*/ 1552552 h 1631210"/>
              <a:gd name="connsiteX10" fmla="*/ 422787 w 6067077"/>
              <a:gd name="connsiteY10" fmla="*/ 1572217 h 1631210"/>
              <a:gd name="connsiteX11" fmla="*/ 511277 w 6067077"/>
              <a:gd name="connsiteY11" fmla="*/ 1591881 h 1631210"/>
              <a:gd name="connsiteX12" fmla="*/ 560439 w 6067077"/>
              <a:gd name="connsiteY12" fmla="*/ 1611546 h 1631210"/>
              <a:gd name="connsiteX13" fmla="*/ 648929 w 6067077"/>
              <a:gd name="connsiteY13" fmla="*/ 1631210 h 1631210"/>
              <a:gd name="connsiteX14" fmla="*/ 1415845 w 6067077"/>
              <a:gd name="connsiteY14" fmla="*/ 1621378 h 1631210"/>
              <a:gd name="connsiteX15" fmla="*/ 1504336 w 6067077"/>
              <a:gd name="connsiteY15" fmla="*/ 1572217 h 1631210"/>
              <a:gd name="connsiteX16" fmla="*/ 1573161 w 6067077"/>
              <a:gd name="connsiteY16" fmla="*/ 1532888 h 1631210"/>
              <a:gd name="connsiteX17" fmla="*/ 1602658 w 6067077"/>
              <a:gd name="connsiteY17" fmla="*/ 1503391 h 1631210"/>
              <a:gd name="connsiteX18" fmla="*/ 1651819 w 6067077"/>
              <a:gd name="connsiteY18" fmla="*/ 1493558 h 1631210"/>
              <a:gd name="connsiteX19" fmla="*/ 1681316 w 6067077"/>
              <a:gd name="connsiteY19" fmla="*/ 1454229 h 1631210"/>
              <a:gd name="connsiteX20" fmla="*/ 1769807 w 6067077"/>
              <a:gd name="connsiteY20" fmla="*/ 1395236 h 1631210"/>
              <a:gd name="connsiteX21" fmla="*/ 1828800 w 6067077"/>
              <a:gd name="connsiteY21" fmla="*/ 1346075 h 1631210"/>
              <a:gd name="connsiteX22" fmla="*/ 1848465 w 6067077"/>
              <a:gd name="connsiteY22" fmla="*/ 1316578 h 1631210"/>
              <a:gd name="connsiteX23" fmla="*/ 1877961 w 6067077"/>
              <a:gd name="connsiteY23" fmla="*/ 1296913 h 1631210"/>
              <a:gd name="connsiteX24" fmla="*/ 1927123 w 6067077"/>
              <a:gd name="connsiteY24" fmla="*/ 1228088 h 1631210"/>
              <a:gd name="connsiteX25" fmla="*/ 1956619 w 6067077"/>
              <a:gd name="connsiteY25" fmla="*/ 1159262 h 1631210"/>
              <a:gd name="connsiteX26" fmla="*/ 1976284 w 6067077"/>
              <a:gd name="connsiteY26" fmla="*/ 1100268 h 1631210"/>
              <a:gd name="connsiteX27" fmla="*/ 1986116 w 6067077"/>
              <a:gd name="connsiteY27" fmla="*/ 1060939 h 1631210"/>
              <a:gd name="connsiteX28" fmla="*/ 2005781 w 6067077"/>
              <a:gd name="connsiteY28" fmla="*/ 1021610 h 1631210"/>
              <a:gd name="connsiteX29" fmla="*/ 2025445 w 6067077"/>
              <a:gd name="connsiteY29" fmla="*/ 942952 h 1631210"/>
              <a:gd name="connsiteX30" fmla="*/ 2035277 w 6067077"/>
              <a:gd name="connsiteY30" fmla="*/ 913455 h 1631210"/>
              <a:gd name="connsiteX31" fmla="*/ 2054942 w 6067077"/>
              <a:gd name="connsiteY31" fmla="*/ 785636 h 1631210"/>
              <a:gd name="connsiteX32" fmla="*/ 2074607 w 6067077"/>
              <a:gd name="connsiteY32" fmla="*/ 667649 h 1631210"/>
              <a:gd name="connsiteX33" fmla="*/ 2064774 w 6067077"/>
              <a:gd name="connsiteY33" fmla="*/ 471004 h 1631210"/>
              <a:gd name="connsiteX34" fmla="*/ 2035277 w 6067077"/>
              <a:gd name="connsiteY34" fmla="*/ 362849 h 1631210"/>
              <a:gd name="connsiteX35" fmla="*/ 2015613 w 6067077"/>
              <a:gd name="connsiteY35" fmla="*/ 284191 h 1631210"/>
              <a:gd name="connsiteX36" fmla="*/ 1986116 w 6067077"/>
              <a:gd name="connsiteY36" fmla="*/ 244862 h 1631210"/>
              <a:gd name="connsiteX37" fmla="*/ 1976284 w 6067077"/>
              <a:gd name="connsiteY37" fmla="*/ 215365 h 1631210"/>
              <a:gd name="connsiteX38" fmla="*/ 1917290 w 6067077"/>
              <a:gd name="connsiteY38" fmla="*/ 126875 h 1631210"/>
              <a:gd name="connsiteX39" fmla="*/ 1877961 w 6067077"/>
              <a:gd name="connsiteY39" fmla="*/ 67881 h 1631210"/>
              <a:gd name="connsiteX40" fmla="*/ 1818968 w 6067077"/>
              <a:gd name="connsiteY40" fmla="*/ 48217 h 1631210"/>
              <a:gd name="connsiteX41" fmla="*/ 1789471 w 6067077"/>
              <a:gd name="connsiteY41" fmla="*/ 28552 h 1631210"/>
              <a:gd name="connsiteX42" fmla="*/ 1573161 w 6067077"/>
              <a:gd name="connsiteY42" fmla="*/ 28552 h 1631210"/>
              <a:gd name="connsiteX43" fmla="*/ 1504336 w 6067077"/>
              <a:gd name="connsiteY43" fmla="*/ 77713 h 1631210"/>
              <a:gd name="connsiteX44" fmla="*/ 1445342 w 6067077"/>
              <a:gd name="connsiteY44" fmla="*/ 117042 h 1631210"/>
              <a:gd name="connsiteX45" fmla="*/ 1415845 w 6067077"/>
              <a:gd name="connsiteY45" fmla="*/ 136707 h 1631210"/>
              <a:gd name="connsiteX46" fmla="*/ 1386348 w 6067077"/>
              <a:gd name="connsiteY46" fmla="*/ 225197 h 1631210"/>
              <a:gd name="connsiteX47" fmla="*/ 1376516 w 6067077"/>
              <a:gd name="connsiteY47" fmla="*/ 254694 h 1631210"/>
              <a:gd name="connsiteX48" fmla="*/ 1376516 w 6067077"/>
              <a:gd name="connsiteY48" fmla="*/ 618488 h 1631210"/>
              <a:gd name="connsiteX49" fmla="*/ 1386348 w 6067077"/>
              <a:gd name="connsiteY49" fmla="*/ 657817 h 1631210"/>
              <a:gd name="connsiteX50" fmla="*/ 1445342 w 6067077"/>
              <a:gd name="connsiteY50" fmla="*/ 716810 h 1631210"/>
              <a:gd name="connsiteX51" fmla="*/ 1504336 w 6067077"/>
              <a:gd name="connsiteY51" fmla="*/ 795468 h 1631210"/>
              <a:gd name="connsiteX52" fmla="*/ 1533832 w 6067077"/>
              <a:gd name="connsiteY52" fmla="*/ 824965 h 1631210"/>
              <a:gd name="connsiteX53" fmla="*/ 1622323 w 6067077"/>
              <a:gd name="connsiteY53" fmla="*/ 923288 h 1631210"/>
              <a:gd name="connsiteX54" fmla="*/ 1651819 w 6067077"/>
              <a:gd name="connsiteY54" fmla="*/ 942952 h 1631210"/>
              <a:gd name="connsiteX55" fmla="*/ 1720645 w 6067077"/>
              <a:gd name="connsiteY55" fmla="*/ 1011778 h 1631210"/>
              <a:gd name="connsiteX56" fmla="*/ 1779639 w 6067077"/>
              <a:gd name="connsiteY56" fmla="*/ 1031442 h 1631210"/>
              <a:gd name="connsiteX57" fmla="*/ 1828800 w 6067077"/>
              <a:gd name="connsiteY57" fmla="*/ 1060939 h 1631210"/>
              <a:gd name="connsiteX58" fmla="*/ 1868129 w 6067077"/>
              <a:gd name="connsiteY58" fmla="*/ 1080604 h 1631210"/>
              <a:gd name="connsiteX59" fmla="*/ 1936955 w 6067077"/>
              <a:gd name="connsiteY59" fmla="*/ 1100268 h 1631210"/>
              <a:gd name="connsiteX60" fmla="*/ 2025445 w 6067077"/>
              <a:gd name="connsiteY60" fmla="*/ 1139597 h 1631210"/>
              <a:gd name="connsiteX61" fmla="*/ 2074607 w 6067077"/>
              <a:gd name="connsiteY61" fmla="*/ 1149429 h 1631210"/>
              <a:gd name="connsiteX62" fmla="*/ 2340077 w 6067077"/>
              <a:gd name="connsiteY62" fmla="*/ 1169094 h 1631210"/>
              <a:gd name="connsiteX63" fmla="*/ 3018503 w 6067077"/>
              <a:gd name="connsiteY63" fmla="*/ 1178926 h 1631210"/>
              <a:gd name="connsiteX64" fmla="*/ 3205316 w 6067077"/>
              <a:gd name="connsiteY64" fmla="*/ 1139597 h 1631210"/>
              <a:gd name="connsiteX65" fmla="*/ 3264310 w 6067077"/>
              <a:gd name="connsiteY65" fmla="*/ 1129765 h 1631210"/>
              <a:gd name="connsiteX66" fmla="*/ 3313471 w 6067077"/>
              <a:gd name="connsiteY66" fmla="*/ 1119933 h 1631210"/>
              <a:gd name="connsiteX67" fmla="*/ 3401961 w 6067077"/>
              <a:gd name="connsiteY67" fmla="*/ 1080604 h 1631210"/>
              <a:gd name="connsiteX68" fmla="*/ 3431458 w 6067077"/>
              <a:gd name="connsiteY68" fmla="*/ 1070771 h 1631210"/>
              <a:gd name="connsiteX69" fmla="*/ 3539613 w 6067077"/>
              <a:gd name="connsiteY69" fmla="*/ 992113 h 1631210"/>
              <a:gd name="connsiteX70" fmla="*/ 3726426 w 6067077"/>
              <a:gd name="connsiteY70" fmla="*/ 883958 h 1631210"/>
              <a:gd name="connsiteX71" fmla="*/ 3775587 w 6067077"/>
              <a:gd name="connsiteY71" fmla="*/ 834797 h 1631210"/>
              <a:gd name="connsiteX72" fmla="*/ 3854245 w 6067077"/>
              <a:gd name="connsiteY72" fmla="*/ 726642 h 1631210"/>
              <a:gd name="connsiteX73" fmla="*/ 3883742 w 6067077"/>
              <a:gd name="connsiteY73" fmla="*/ 677481 h 1631210"/>
              <a:gd name="connsiteX74" fmla="*/ 3903407 w 6067077"/>
              <a:gd name="connsiteY74" fmla="*/ 628320 h 1631210"/>
              <a:gd name="connsiteX75" fmla="*/ 3932903 w 6067077"/>
              <a:gd name="connsiteY75" fmla="*/ 510333 h 1631210"/>
              <a:gd name="connsiteX76" fmla="*/ 3942736 w 6067077"/>
              <a:gd name="connsiteY76" fmla="*/ 441507 h 1631210"/>
              <a:gd name="connsiteX77" fmla="*/ 3962400 w 6067077"/>
              <a:gd name="connsiteY77" fmla="*/ 382513 h 1631210"/>
              <a:gd name="connsiteX78" fmla="*/ 3972232 w 6067077"/>
              <a:gd name="connsiteY78" fmla="*/ 333352 h 1631210"/>
              <a:gd name="connsiteX79" fmla="*/ 3952568 w 6067077"/>
              <a:gd name="connsiteY79" fmla="*/ 77713 h 1631210"/>
              <a:gd name="connsiteX80" fmla="*/ 3864077 w 6067077"/>
              <a:gd name="connsiteY80" fmla="*/ 28552 h 1631210"/>
              <a:gd name="connsiteX81" fmla="*/ 3824748 w 6067077"/>
              <a:gd name="connsiteY81" fmla="*/ 18720 h 1631210"/>
              <a:gd name="connsiteX82" fmla="*/ 3755923 w 6067077"/>
              <a:gd name="connsiteY82" fmla="*/ 8888 h 1631210"/>
              <a:gd name="connsiteX83" fmla="*/ 3480619 w 6067077"/>
              <a:gd name="connsiteY83" fmla="*/ 38384 h 1631210"/>
              <a:gd name="connsiteX84" fmla="*/ 3451123 w 6067077"/>
              <a:gd name="connsiteY84" fmla="*/ 77713 h 1631210"/>
              <a:gd name="connsiteX85" fmla="*/ 3431458 w 6067077"/>
              <a:gd name="connsiteY85" fmla="*/ 126875 h 1631210"/>
              <a:gd name="connsiteX86" fmla="*/ 3421626 w 6067077"/>
              <a:gd name="connsiteY86" fmla="*/ 176036 h 1631210"/>
              <a:gd name="connsiteX87" fmla="*/ 3392129 w 6067077"/>
              <a:gd name="connsiteY87" fmla="*/ 264526 h 1631210"/>
              <a:gd name="connsiteX88" fmla="*/ 3372465 w 6067077"/>
              <a:gd name="connsiteY88" fmla="*/ 392346 h 1631210"/>
              <a:gd name="connsiteX89" fmla="*/ 3392129 w 6067077"/>
              <a:gd name="connsiteY89" fmla="*/ 795468 h 1631210"/>
              <a:gd name="connsiteX90" fmla="*/ 3411794 w 6067077"/>
              <a:gd name="connsiteY90" fmla="*/ 834797 h 1631210"/>
              <a:gd name="connsiteX91" fmla="*/ 3510116 w 6067077"/>
              <a:gd name="connsiteY91" fmla="*/ 962617 h 1631210"/>
              <a:gd name="connsiteX92" fmla="*/ 3785419 w 6067077"/>
              <a:gd name="connsiteY92" fmla="*/ 1198591 h 1631210"/>
              <a:gd name="connsiteX93" fmla="*/ 3942736 w 6067077"/>
              <a:gd name="connsiteY93" fmla="*/ 1296913 h 1631210"/>
              <a:gd name="connsiteX94" fmla="*/ 4070555 w 6067077"/>
              <a:gd name="connsiteY94" fmla="*/ 1326410 h 1631210"/>
              <a:gd name="connsiteX95" fmla="*/ 5004619 w 6067077"/>
              <a:gd name="connsiteY95" fmla="*/ 1316578 h 1631210"/>
              <a:gd name="connsiteX96" fmla="*/ 5279923 w 6067077"/>
              <a:gd name="connsiteY96" fmla="*/ 1198591 h 1631210"/>
              <a:gd name="connsiteX97" fmla="*/ 5329084 w 6067077"/>
              <a:gd name="connsiteY97" fmla="*/ 1169094 h 1631210"/>
              <a:gd name="connsiteX98" fmla="*/ 5594555 w 6067077"/>
              <a:gd name="connsiteY98" fmla="*/ 933120 h 1631210"/>
              <a:gd name="connsiteX99" fmla="*/ 5663381 w 6067077"/>
              <a:gd name="connsiteY99" fmla="*/ 834797 h 1631210"/>
              <a:gd name="connsiteX100" fmla="*/ 5860026 w 6067077"/>
              <a:gd name="connsiteY100" fmla="*/ 598823 h 1631210"/>
              <a:gd name="connsiteX101" fmla="*/ 5928852 w 6067077"/>
              <a:gd name="connsiteY101" fmla="*/ 490668 h 1631210"/>
              <a:gd name="connsiteX102" fmla="*/ 5958348 w 6067077"/>
              <a:gd name="connsiteY102" fmla="*/ 402178 h 1631210"/>
              <a:gd name="connsiteX103" fmla="*/ 6007510 w 6067077"/>
              <a:gd name="connsiteY103" fmla="*/ 323520 h 1631210"/>
              <a:gd name="connsiteX104" fmla="*/ 5938684 w 6067077"/>
              <a:gd name="connsiteY104" fmla="*/ 343184 h 1631210"/>
              <a:gd name="connsiteX105" fmla="*/ 5889523 w 6067077"/>
              <a:gd name="connsiteY105" fmla="*/ 362849 h 1631210"/>
              <a:gd name="connsiteX106" fmla="*/ 5781368 w 6067077"/>
              <a:gd name="connsiteY106" fmla="*/ 412010 h 1631210"/>
              <a:gd name="connsiteX107" fmla="*/ 5702710 w 6067077"/>
              <a:gd name="connsiteY107" fmla="*/ 461171 h 1631210"/>
              <a:gd name="connsiteX108" fmla="*/ 5673213 w 6067077"/>
              <a:gd name="connsiteY108" fmla="*/ 471004 h 1631210"/>
              <a:gd name="connsiteX109" fmla="*/ 5643716 w 6067077"/>
              <a:gd name="connsiteY109" fmla="*/ 490668 h 1631210"/>
              <a:gd name="connsiteX110" fmla="*/ 5692877 w 6067077"/>
              <a:gd name="connsiteY110" fmla="*/ 480836 h 1631210"/>
              <a:gd name="connsiteX111" fmla="*/ 5761703 w 6067077"/>
              <a:gd name="connsiteY111" fmla="*/ 451339 h 1631210"/>
              <a:gd name="connsiteX112" fmla="*/ 5791200 w 6067077"/>
              <a:gd name="connsiteY112" fmla="*/ 441507 h 1631210"/>
              <a:gd name="connsiteX113" fmla="*/ 5869858 w 6067077"/>
              <a:gd name="connsiteY113" fmla="*/ 402178 h 1631210"/>
              <a:gd name="connsiteX114" fmla="*/ 5987845 w 6067077"/>
              <a:gd name="connsiteY114" fmla="*/ 362849 h 1631210"/>
              <a:gd name="connsiteX115" fmla="*/ 6017342 w 6067077"/>
              <a:gd name="connsiteY115" fmla="*/ 343184 h 1631210"/>
              <a:gd name="connsiteX116" fmla="*/ 6027174 w 6067077"/>
              <a:gd name="connsiteY116" fmla="*/ 372681 h 1631210"/>
              <a:gd name="connsiteX117" fmla="*/ 6046839 w 6067077"/>
              <a:gd name="connsiteY117" fmla="*/ 461171 h 1631210"/>
              <a:gd name="connsiteX118" fmla="*/ 6056671 w 6067077"/>
              <a:gd name="connsiteY118" fmla="*/ 638152 h 1631210"/>
              <a:gd name="connsiteX119" fmla="*/ 6066503 w 6067077"/>
              <a:gd name="connsiteY119" fmla="*/ 706978 h 16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67077" h="1631210">
                <a:moveTo>
                  <a:pt x="0" y="1188758"/>
                </a:moveTo>
                <a:cubicBezTo>
                  <a:pt x="3277" y="1205145"/>
                  <a:pt x="3964" y="1222272"/>
                  <a:pt x="9832" y="1237920"/>
                </a:cubicBezTo>
                <a:cubicBezTo>
                  <a:pt x="13981" y="1248985"/>
                  <a:pt x="22407" y="1257963"/>
                  <a:pt x="29497" y="1267417"/>
                </a:cubicBezTo>
                <a:cubicBezTo>
                  <a:pt x="42088" y="1284205"/>
                  <a:pt x="56235" y="1299789"/>
                  <a:pt x="68826" y="1316578"/>
                </a:cubicBezTo>
                <a:cubicBezTo>
                  <a:pt x="75916" y="1326032"/>
                  <a:pt x="80134" y="1337719"/>
                  <a:pt x="88490" y="1346075"/>
                </a:cubicBezTo>
                <a:cubicBezTo>
                  <a:pt x="100077" y="1357662"/>
                  <a:pt x="114709" y="1365739"/>
                  <a:pt x="127819" y="1375571"/>
                </a:cubicBezTo>
                <a:cubicBezTo>
                  <a:pt x="190233" y="1469193"/>
                  <a:pt x="138537" y="1405828"/>
                  <a:pt x="206477" y="1464062"/>
                </a:cubicBezTo>
                <a:cubicBezTo>
                  <a:pt x="217034" y="1473111"/>
                  <a:pt x="224243" y="1486093"/>
                  <a:pt x="235974" y="1493558"/>
                </a:cubicBezTo>
                <a:cubicBezTo>
                  <a:pt x="260705" y="1509296"/>
                  <a:pt x="286193" y="1525778"/>
                  <a:pt x="314632" y="1532888"/>
                </a:cubicBezTo>
                <a:cubicBezTo>
                  <a:pt x="334587" y="1537877"/>
                  <a:pt x="363712" y="1544090"/>
                  <a:pt x="383458" y="1552552"/>
                </a:cubicBezTo>
                <a:cubicBezTo>
                  <a:pt x="396930" y="1558326"/>
                  <a:pt x="409063" y="1567071"/>
                  <a:pt x="422787" y="1572217"/>
                </a:cubicBezTo>
                <a:cubicBezTo>
                  <a:pt x="438655" y="1578167"/>
                  <a:pt x="497930" y="1589212"/>
                  <a:pt x="511277" y="1591881"/>
                </a:cubicBezTo>
                <a:cubicBezTo>
                  <a:pt x="527664" y="1598436"/>
                  <a:pt x="543695" y="1605965"/>
                  <a:pt x="560439" y="1611546"/>
                </a:cubicBezTo>
                <a:cubicBezTo>
                  <a:pt x="581266" y="1618488"/>
                  <a:pt x="629449" y="1627314"/>
                  <a:pt x="648929" y="1631210"/>
                </a:cubicBezTo>
                <a:cubicBezTo>
                  <a:pt x="904568" y="1627933"/>
                  <a:pt x="1160352" y="1630613"/>
                  <a:pt x="1415845" y="1621378"/>
                </a:cubicBezTo>
                <a:cubicBezTo>
                  <a:pt x="1452661" y="1620047"/>
                  <a:pt x="1476476" y="1589630"/>
                  <a:pt x="1504336" y="1572217"/>
                </a:cubicBezTo>
                <a:cubicBezTo>
                  <a:pt x="1542798" y="1548178"/>
                  <a:pt x="1540689" y="1559948"/>
                  <a:pt x="1573161" y="1532888"/>
                </a:cubicBezTo>
                <a:cubicBezTo>
                  <a:pt x="1583843" y="1523986"/>
                  <a:pt x="1590221" y="1509610"/>
                  <a:pt x="1602658" y="1503391"/>
                </a:cubicBezTo>
                <a:cubicBezTo>
                  <a:pt x="1617605" y="1495917"/>
                  <a:pt x="1635432" y="1496836"/>
                  <a:pt x="1651819" y="1493558"/>
                </a:cubicBezTo>
                <a:cubicBezTo>
                  <a:pt x="1661651" y="1480448"/>
                  <a:pt x="1669068" y="1465116"/>
                  <a:pt x="1681316" y="1454229"/>
                </a:cubicBezTo>
                <a:cubicBezTo>
                  <a:pt x="1769861" y="1375523"/>
                  <a:pt x="1710786" y="1444421"/>
                  <a:pt x="1769807" y="1395236"/>
                </a:cubicBezTo>
                <a:cubicBezTo>
                  <a:pt x="1789471" y="1378849"/>
                  <a:pt x="1810700" y="1364175"/>
                  <a:pt x="1828800" y="1346075"/>
                </a:cubicBezTo>
                <a:cubicBezTo>
                  <a:pt x="1837156" y="1337719"/>
                  <a:pt x="1840109" y="1324934"/>
                  <a:pt x="1848465" y="1316578"/>
                </a:cubicBezTo>
                <a:cubicBezTo>
                  <a:pt x="1856821" y="1308222"/>
                  <a:pt x="1869605" y="1305269"/>
                  <a:pt x="1877961" y="1296913"/>
                </a:cubicBezTo>
                <a:cubicBezTo>
                  <a:pt x="1890154" y="1284720"/>
                  <a:pt x="1915958" y="1244834"/>
                  <a:pt x="1927123" y="1228088"/>
                </a:cubicBezTo>
                <a:cubicBezTo>
                  <a:pt x="1958768" y="1133151"/>
                  <a:pt x="1908027" y="1280742"/>
                  <a:pt x="1956619" y="1159262"/>
                </a:cubicBezTo>
                <a:cubicBezTo>
                  <a:pt x="1964317" y="1140016"/>
                  <a:pt x="1971257" y="1120378"/>
                  <a:pt x="1976284" y="1100268"/>
                </a:cubicBezTo>
                <a:cubicBezTo>
                  <a:pt x="1979561" y="1087158"/>
                  <a:pt x="1981371" y="1073592"/>
                  <a:pt x="1986116" y="1060939"/>
                </a:cubicBezTo>
                <a:cubicBezTo>
                  <a:pt x="1991262" y="1047215"/>
                  <a:pt x="2000007" y="1035082"/>
                  <a:pt x="2005781" y="1021610"/>
                </a:cubicBezTo>
                <a:cubicBezTo>
                  <a:pt x="2019265" y="990148"/>
                  <a:pt x="2016213" y="979881"/>
                  <a:pt x="2025445" y="942952"/>
                </a:cubicBezTo>
                <a:cubicBezTo>
                  <a:pt x="2027959" y="932897"/>
                  <a:pt x="2032000" y="923287"/>
                  <a:pt x="2035277" y="913455"/>
                </a:cubicBezTo>
                <a:cubicBezTo>
                  <a:pt x="2059058" y="723223"/>
                  <a:pt x="2032418" y="920785"/>
                  <a:pt x="2054942" y="785636"/>
                </a:cubicBezTo>
                <a:cubicBezTo>
                  <a:pt x="2079326" y="639326"/>
                  <a:pt x="2051439" y="783479"/>
                  <a:pt x="2074607" y="667649"/>
                </a:cubicBezTo>
                <a:cubicBezTo>
                  <a:pt x="2071329" y="602101"/>
                  <a:pt x="2070008" y="536425"/>
                  <a:pt x="2064774" y="471004"/>
                </a:cubicBezTo>
                <a:cubicBezTo>
                  <a:pt x="2059409" y="403941"/>
                  <a:pt x="2049645" y="434689"/>
                  <a:pt x="2035277" y="362849"/>
                </a:cubicBezTo>
                <a:cubicBezTo>
                  <a:pt x="2032788" y="350402"/>
                  <a:pt x="2024915" y="300470"/>
                  <a:pt x="2015613" y="284191"/>
                </a:cubicBezTo>
                <a:cubicBezTo>
                  <a:pt x="2007483" y="269963"/>
                  <a:pt x="1995948" y="257972"/>
                  <a:pt x="1986116" y="244862"/>
                </a:cubicBezTo>
                <a:cubicBezTo>
                  <a:pt x="1982839" y="235030"/>
                  <a:pt x="1980919" y="224635"/>
                  <a:pt x="1976284" y="215365"/>
                </a:cubicBezTo>
                <a:cubicBezTo>
                  <a:pt x="1957321" y="177439"/>
                  <a:pt x="1941991" y="159809"/>
                  <a:pt x="1917290" y="126875"/>
                </a:cubicBezTo>
                <a:cubicBezTo>
                  <a:pt x="1908051" y="99158"/>
                  <a:pt x="1908091" y="84620"/>
                  <a:pt x="1877961" y="67881"/>
                </a:cubicBezTo>
                <a:cubicBezTo>
                  <a:pt x="1859841" y="57815"/>
                  <a:pt x="1818968" y="48217"/>
                  <a:pt x="1818968" y="48217"/>
                </a:cubicBezTo>
                <a:cubicBezTo>
                  <a:pt x="1809136" y="41662"/>
                  <a:pt x="1800040" y="33837"/>
                  <a:pt x="1789471" y="28552"/>
                </a:cubicBezTo>
                <a:cubicBezTo>
                  <a:pt x="1727556" y="-2406"/>
                  <a:pt x="1609446" y="26642"/>
                  <a:pt x="1573161" y="28552"/>
                </a:cubicBezTo>
                <a:cubicBezTo>
                  <a:pt x="1477201" y="92529"/>
                  <a:pt x="1626380" y="-7716"/>
                  <a:pt x="1504336" y="77713"/>
                </a:cubicBezTo>
                <a:cubicBezTo>
                  <a:pt x="1484974" y="91266"/>
                  <a:pt x="1465007" y="103932"/>
                  <a:pt x="1445342" y="117042"/>
                </a:cubicBezTo>
                <a:lnTo>
                  <a:pt x="1415845" y="136707"/>
                </a:lnTo>
                <a:lnTo>
                  <a:pt x="1386348" y="225197"/>
                </a:lnTo>
                <a:lnTo>
                  <a:pt x="1376516" y="254694"/>
                </a:lnTo>
                <a:cubicBezTo>
                  <a:pt x="1348418" y="451385"/>
                  <a:pt x="1349137" y="372070"/>
                  <a:pt x="1376516" y="618488"/>
                </a:cubicBezTo>
                <a:cubicBezTo>
                  <a:pt x="1378008" y="631918"/>
                  <a:pt x="1378599" y="646747"/>
                  <a:pt x="1386348" y="657817"/>
                </a:cubicBezTo>
                <a:cubicBezTo>
                  <a:pt x="1402296" y="680600"/>
                  <a:pt x="1429916" y="693671"/>
                  <a:pt x="1445342" y="716810"/>
                </a:cubicBezTo>
                <a:cubicBezTo>
                  <a:pt x="1468757" y="751933"/>
                  <a:pt x="1471637" y="758098"/>
                  <a:pt x="1504336" y="795468"/>
                </a:cubicBezTo>
                <a:cubicBezTo>
                  <a:pt x="1513492" y="805932"/>
                  <a:pt x="1524783" y="814408"/>
                  <a:pt x="1533832" y="824965"/>
                </a:cubicBezTo>
                <a:cubicBezTo>
                  <a:pt x="1567681" y="864456"/>
                  <a:pt x="1572674" y="890189"/>
                  <a:pt x="1622323" y="923288"/>
                </a:cubicBezTo>
                <a:cubicBezTo>
                  <a:pt x="1632155" y="929843"/>
                  <a:pt x="1643036" y="935047"/>
                  <a:pt x="1651819" y="942952"/>
                </a:cubicBezTo>
                <a:cubicBezTo>
                  <a:pt x="1675935" y="964657"/>
                  <a:pt x="1689865" y="1001518"/>
                  <a:pt x="1720645" y="1011778"/>
                </a:cubicBezTo>
                <a:cubicBezTo>
                  <a:pt x="1740310" y="1018333"/>
                  <a:pt x="1760769" y="1022865"/>
                  <a:pt x="1779639" y="1031442"/>
                </a:cubicBezTo>
                <a:cubicBezTo>
                  <a:pt x="1797037" y="1039350"/>
                  <a:pt x="1812095" y="1051658"/>
                  <a:pt x="1828800" y="1060939"/>
                </a:cubicBezTo>
                <a:cubicBezTo>
                  <a:pt x="1841613" y="1068057"/>
                  <a:pt x="1854657" y="1074830"/>
                  <a:pt x="1868129" y="1080604"/>
                </a:cubicBezTo>
                <a:cubicBezTo>
                  <a:pt x="1887875" y="1089066"/>
                  <a:pt x="1917000" y="1095279"/>
                  <a:pt x="1936955" y="1100268"/>
                </a:cubicBezTo>
                <a:cubicBezTo>
                  <a:pt x="1966008" y="1114795"/>
                  <a:pt x="1994057" y="1130181"/>
                  <a:pt x="2025445" y="1139597"/>
                </a:cubicBezTo>
                <a:cubicBezTo>
                  <a:pt x="2041452" y="1144399"/>
                  <a:pt x="2058123" y="1146682"/>
                  <a:pt x="2074607" y="1149429"/>
                </a:cubicBezTo>
                <a:cubicBezTo>
                  <a:pt x="2181108" y="1167180"/>
                  <a:pt x="2197584" y="1161970"/>
                  <a:pt x="2340077" y="1169094"/>
                </a:cubicBezTo>
                <a:cubicBezTo>
                  <a:pt x="2581063" y="1265484"/>
                  <a:pt x="2406698" y="1203076"/>
                  <a:pt x="3018503" y="1178926"/>
                </a:cubicBezTo>
                <a:cubicBezTo>
                  <a:pt x="3117370" y="1175023"/>
                  <a:pt x="3123679" y="1158436"/>
                  <a:pt x="3205316" y="1139597"/>
                </a:cubicBezTo>
                <a:cubicBezTo>
                  <a:pt x="3224741" y="1135114"/>
                  <a:pt x="3244696" y="1133331"/>
                  <a:pt x="3264310" y="1129765"/>
                </a:cubicBezTo>
                <a:cubicBezTo>
                  <a:pt x="3280752" y="1126776"/>
                  <a:pt x="3297084" y="1123210"/>
                  <a:pt x="3313471" y="1119933"/>
                </a:cubicBezTo>
                <a:cubicBezTo>
                  <a:pt x="3358166" y="1097585"/>
                  <a:pt x="3351738" y="1099438"/>
                  <a:pt x="3401961" y="1080604"/>
                </a:cubicBezTo>
                <a:cubicBezTo>
                  <a:pt x="3411665" y="1076965"/>
                  <a:pt x="3422188" y="1075406"/>
                  <a:pt x="3431458" y="1070771"/>
                </a:cubicBezTo>
                <a:cubicBezTo>
                  <a:pt x="3527739" y="1022631"/>
                  <a:pt x="3432224" y="1060842"/>
                  <a:pt x="3539613" y="992113"/>
                </a:cubicBezTo>
                <a:cubicBezTo>
                  <a:pt x="3600218" y="953326"/>
                  <a:pt x="3675547" y="934837"/>
                  <a:pt x="3726426" y="883958"/>
                </a:cubicBezTo>
                <a:cubicBezTo>
                  <a:pt x="3742813" y="867571"/>
                  <a:pt x="3760084" y="852023"/>
                  <a:pt x="3775587" y="834797"/>
                </a:cubicBezTo>
                <a:cubicBezTo>
                  <a:pt x="3806338" y="800629"/>
                  <a:pt x="3829563" y="765428"/>
                  <a:pt x="3854245" y="726642"/>
                </a:cubicBezTo>
                <a:cubicBezTo>
                  <a:pt x="3864505" y="710519"/>
                  <a:pt x="3875195" y="694574"/>
                  <a:pt x="3883742" y="677481"/>
                </a:cubicBezTo>
                <a:cubicBezTo>
                  <a:pt x="3891635" y="661695"/>
                  <a:pt x="3897826" y="645064"/>
                  <a:pt x="3903407" y="628320"/>
                </a:cubicBezTo>
                <a:cubicBezTo>
                  <a:pt x="3916714" y="588400"/>
                  <a:pt x="3926060" y="551390"/>
                  <a:pt x="3932903" y="510333"/>
                </a:cubicBezTo>
                <a:cubicBezTo>
                  <a:pt x="3936713" y="487473"/>
                  <a:pt x="3937525" y="464088"/>
                  <a:pt x="3942736" y="441507"/>
                </a:cubicBezTo>
                <a:cubicBezTo>
                  <a:pt x="3947397" y="421310"/>
                  <a:pt x="3956946" y="402511"/>
                  <a:pt x="3962400" y="382513"/>
                </a:cubicBezTo>
                <a:cubicBezTo>
                  <a:pt x="3966797" y="366390"/>
                  <a:pt x="3968955" y="349739"/>
                  <a:pt x="3972232" y="333352"/>
                </a:cubicBezTo>
                <a:cubicBezTo>
                  <a:pt x="3965677" y="248139"/>
                  <a:pt x="3974589" y="160292"/>
                  <a:pt x="3952568" y="77713"/>
                </a:cubicBezTo>
                <a:cubicBezTo>
                  <a:pt x="3946760" y="55932"/>
                  <a:pt x="3888890" y="35641"/>
                  <a:pt x="3864077" y="28552"/>
                </a:cubicBezTo>
                <a:cubicBezTo>
                  <a:pt x="3851084" y="24840"/>
                  <a:pt x="3838043" y="21137"/>
                  <a:pt x="3824748" y="18720"/>
                </a:cubicBezTo>
                <a:cubicBezTo>
                  <a:pt x="3801947" y="14574"/>
                  <a:pt x="3778865" y="12165"/>
                  <a:pt x="3755923" y="8888"/>
                </a:cubicBezTo>
                <a:cubicBezTo>
                  <a:pt x="3733796" y="9773"/>
                  <a:pt x="3544411" y="-25408"/>
                  <a:pt x="3480619" y="38384"/>
                </a:cubicBezTo>
                <a:cubicBezTo>
                  <a:pt x="3469032" y="49971"/>
                  <a:pt x="3459081" y="63388"/>
                  <a:pt x="3451123" y="77713"/>
                </a:cubicBezTo>
                <a:cubicBezTo>
                  <a:pt x="3442552" y="93142"/>
                  <a:pt x="3438013" y="110488"/>
                  <a:pt x="3431458" y="126875"/>
                </a:cubicBezTo>
                <a:cubicBezTo>
                  <a:pt x="3428181" y="143262"/>
                  <a:pt x="3426217" y="159967"/>
                  <a:pt x="3421626" y="176036"/>
                </a:cubicBezTo>
                <a:cubicBezTo>
                  <a:pt x="3413084" y="205932"/>
                  <a:pt x="3399020" y="234207"/>
                  <a:pt x="3392129" y="264526"/>
                </a:cubicBezTo>
                <a:cubicBezTo>
                  <a:pt x="3382575" y="306562"/>
                  <a:pt x="3379020" y="349739"/>
                  <a:pt x="3372465" y="392346"/>
                </a:cubicBezTo>
                <a:cubicBezTo>
                  <a:pt x="3379020" y="526720"/>
                  <a:pt x="3380217" y="661463"/>
                  <a:pt x="3392129" y="795468"/>
                </a:cubicBezTo>
                <a:cubicBezTo>
                  <a:pt x="3393427" y="810068"/>
                  <a:pt x="3403664" y="822602"/>
                  <a:pt x="3411794" y="834797"/>
                </a:cubicBezTo>
                <a:cubicBezTo>
                  <a:pt x="3412817" y="836332"/>
                  <a:pt x="3495495" y="947996"/>
                  <a:pt x="3510116" y="962617"/>
                </a:cubicBezTo>
                <a:cubicBezTo>
                  <a:pt x="3612172" y="1064672"/>
                  <a:pt x="3646764" y="1106156"/>
                  <a:pt x="3785419" y="1198591"/>
                </a:cubicBezTo>
                <a:cubicBezTo>
                  <a:pt x="3824304" y="1224514"/>
                  <a:pt x="3896491" y="1275569"/>
                  <a:pt x="3942736" y="1296913"/>
                </a:cubicBezTo>
                <a:cubicBezTo>
                  <a:pt x="3991140" y="1319253"/>
                  <a:pt x="4017629" y="1318849"/>
                  <a:pt x="4070555" y="1326410"/>
                </a:cubicBezTo>
                <a:cubicBezTo>
                  <a:pt x="4381910" y="1323133"/>
                  <a:pt x="4694149" y="1340258"/>
                  <a:pt x="5004619" y="1316578"/>
                </a:cubicBezTo>
                <a:cubicBezTo>
                  <a:pt x="5211464" y="1300802"/>
                  <a:pt x="5178725" y="1269429"/>
                  <a:pt x="5279923" y="1198591"/>
                </a:cubicBezTo>
                <a:cubicBezTo>
                  <a:pt x="5295579" y="1187632"/>
                  <a:pt x="5313629" y="1180334"/>
                  <a:pt x="5329084" y="1169094"/>
                </a:cubicBezTo>
                <a:cubicBezTo>
                  <a:pt x="5463983" y="1070985"/>
                  <a:pt x="5498338" y="1051977"/>
                  <a:pt x="5594555" y="933120"/>
                </a:cubicBezTo>
                <a:cubicBezTo>
                  <a:pt x="5619727" y="902025"/>
                  <a:pt x="5638209" y="865892"/>
                  <a:pt x="5663381" y="834797"/>
                </a:cubicBezTo>
                <a:cubicBezTo>
                  <a:pt x="5892759" y="551446"/>
                  <a:pt x="5627299" y="914666"/>
                  <a:pt x="5860026" y="598823"/>
                </a:cubicBezTo>
                <a:cubicBezTo>
                  <a:pt x="5867464" y="588728"/>
                  <a:pt x="5921554" y="507698"/>
                  <a:pt x="5928852" y="490668"/>
                </a:cubicBezTo>
                <a:cubicBezTo>
                  <a:pt x="5941100" y="462090"/>
                  <a:pt x="5939693" y="427052"/>
                  <a:pt x="5958348" y="402178"/>
                </a:cubicBezTo>
                <a:cubicBezTo>
                  <a:pt x="5996639" y="351123"/>
                  <a:pt x="5980516" y="377506"/>
                  <a:pt x="6007510" y="323520"/>
                </a:cubicBezTo>
                <a:cubicBezTo>
                  <a:pt x="5955879" y="306310"/>
                  <a:pt x="5996721" y="310942"/>
                  <a:pt x="5938684" y="343184"/>
                </a:cubicBezTo>
                <a:cubicBezTo>
                  <a:pt x="5923256" y="351755"/>
                  <a:pt x="5905548" y="355453"/>
                  <a:pt x="5889523" y="362849"/>
                </a:cubicBezTo>
                <a:cubicBezTo>
                  <a:pt x="5775223" y="415603"/>
                  <a:pt x="5847999" y="389800"/>
                  <a:pt x="5781368" y="412010"/>
                </a:cubicBezTo>
                <a:cubicBezTo>
                  <a:pt x="5741346" y="452032"/>
                  <a:pt x="5762300" y="438825"/>
                  <a:pt x="5702710" y="461171"/>
                </a:cubicBezTo>
                <a:cubicBezTo>
                  <a:pt x="5693006" y="464810"/>
                  <a:pt x="5682483" y="466369"/>
                  <a:pt x="5673213" y="471004"/>
                </a:cubicBezTo>
                <a:cubicBezTo>
                  <a:pt x="5662644" y="476289"/>
                  <a:pt x="5633147" y="485383"/>
                  <a:pt x="5643716" y="490668"/>
                </a:cubicBezTo>
                <a:cubicBezTo>
                  <a:pt x="5658663" y="498142"/>
                  <a:pt x="5676490" y="484113"/>
                  <a:pt x="5692877" y="480836"/>
                </a:cubicBezTo>
                <a:cubicBezTo>
                  <a:pt x="5715819" y="471004"/>
                  <a:pt x="5738528" y="460609"/>
                  <a:pt x="5761703" y="451339"/>
                </a:cubicBezTo>
                <a:cubicBezTo>
                  <a:pt x="5771326" y="447490"/>
                  <a:pt x="5781765" y="445796"/>
                  <a:pt x="5791200" y="441507"/>
                </a:cubicBezTo>
                <a:cubicBezTo>
                  <a:pt x="5817887" y="429377"/>
                  <a:pt x="5842641" y="413065"/>
                  <a:pt x="5869858" y="402178"/>
                </a:cubicBezTo>
                <a:cubicBezTo>
                  <a:pt x="5908349" y="386781"/>
                  <a:pt x="5987845" y="362849"/>
                  <a:pt x="5987845" y="362849"/>
                </a:cubicBezTo>
                <a:cubicBezTo>
                  <a:pt x="5997677" y="356294"/>
                  <a:pt x="6005878" y="340318"/>
                  <a:pt x="6017342" y="343184"/>
                </a:cubicBezTo>
                <a:cubicBezTo>
                  <a:pt x="6027397" y="345698"/>
                  <a:pt x="6024926" y="362564"/>
                  <a:pt x="6027174" y="372681"/>
                </a:cubicBezTo>
                <a:cubicBezTo>
                  <a:pt x="6050246" y="476503"/>
                  <a:pt x="6024706" y="394773"/>
                  <a:pt x="6046839" y="461171"/>
                </a:cubicBezTo>
                <a:cubicBezTo>
                  <a:pt x="6050116" y="520165"/>
                  <a:pt x="6051069" y="579334"/>
                  <a:pt x="6056671" y="638152"/>
                </a:cubicBezTo>
                <a:cubicBezTo>
                  <a:pt x="6070649" y="784920"/>
                  <a:pt x="6066503" y="524680"/>
                  <a:pt x="6066503" y="70697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471" y="3310400"/>
            <a:ext cx="1446727" cy="5654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87" y="3910444"/>
            <a:ext cx="1446727" cy="565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199" y="2969553"/>
            <a:ext cx="402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00B050"/>
                </a:solidFill>
              </a:rPr>
              <a:t>Spending multiplier = Positive</a:t>
            </a:r>
            <a:endParaRPr lang="en-AU" sz="24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2920" y="2969553"/>
            <a:ext cx="402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Tax multiplier = Negative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5523" y="2875427"/>
            <a:ext cx="908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b="1" dirty="0" smtClean="0"/>
              <a:t>&gt;</a:t>
            </a:r>
            <a:endParaRPr lang="en-A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794090" y="143860"/>
            <a:ext cx="506184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err="1" smtClean="0">
                <a:solidFill>
                  <a:srgbClr val="FF0000"/>
                </a:solidFill>
              </a:rPr>
              <a:t>Gov</a:t>
            </a:r>
            <a:r>
              <a:rPr lang="en-AU" dirty="0" smtClean="0">
                <a:solidFill>
                  <a:srgbClr val="FF0000"/>
                </a:solidFill>
              </a:rPr>
              <a:t> spending multiplier &gt; </a:t>
            </a:r>
            <a:r>
              <a:rPr lang="en-AU" dirty="0" err="1" smtClean="0">
                <a:solidFill>
                  <a:srgbClr val="FF0000"/>
                </a:solidFill>
              </a:rPr>
              <a:t>Gov</a:t>
            </a:r>
            <a:r>
              <a:rPr lang="en-AU" dirty="0" smtClean="0">
                <a:solidFill>
                  <a:srgbClr val="FF0000"/>
                </a:solidFill>
              </a:rPr>
              <a:t> tax multiplier</a:t>
            </a:r>
          </a:p>
          <a:p>
            <a:r>
              <a:rPr lang="en-AU" dirty="0" err="1" smtClean="0">
                <a:solidFill>
                  <a:srgbClr val="FF0000"/>
                </a:solidFill>
              </a:rPr>
              <a:t>Gov</a:t>
            </a:r>
            <a:r>
              <a:rPr lang="en-AU" dirty="0" smtClean="0">
                <a:solidFill>
                  <a:srgbClr val="FF0000"/>
                </a:solidFill>
              </a:rPr>
              <a:t> can increase GDP by taxing then spending</a:t>
            </a:r>
          </a:p>
        </p:txBody>
      </p:sp>
    </p:spTree>
    <p:extLst>
      <p:ext uri="{BB962C8B-B14F-4D97-AF65-F5344CB8AC3E}">
        <p14:creationId xmlns:p14="http://schemas.microsoft.com/office/powerpoint/2010/main" val="40762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5" grpId="0" build="p"/>
      <p:bldP spid="6" grpId="0" build="p"/>
      <p:bldP spid="7" grpId="0" build="p"/>
      <p:bldP spid="8" grpId="0" build="p"/>
      <p:bldP spid="10" grpId="0" animBg="1"/>
      <p:bldP spid="18" grpId="0" animBg="1"/>
      <p:bldP spid="3" grpId="0"/>
      <p:bldP spid="22" grpId="0"/>
      <p:bldP spid="23" grpId="0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24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Example – Government Spending and Tax are equal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17639" y="1419174"/>
            <a:ext cx="10515600" cy="1989291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Government spends an extra $100 million.</a:t>
            </a:r>
          </a:p>
          <a:p>
            <a:r>
              <a:rPr lang="en-AU" dirty="0" smtClean="0"/>
              <a:t>Government increases tax by $100 million. MPC = 0.8</a:t>
            </a:r>
          </a:p>
          <a:p>
            <a:r>
              <a:rPr lang="en-AU" dirty="0" smtClean="0"/>
              <a:t>Will AD increase, decrease or remain the same?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Increase</a:t>
            </a:r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3319974"/>
            <a:ext cx="4994787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err="1" smtClean="0"/>
              <a:t>Gov</a:t>
            </a:r>
            <a:r>
              <a:rPr lang="en-AU" dirty="0" smtClean="0"/>
              <a:t> Spending</a:t>
            </a:r>
          </a:p>
          <a:p>
            <a:r>
              <a:rPr lang="en-AU" dirty="0" smtClean="0">
                <a:latin typeface="Script MT Bold" panose="03040602040607080904" pitchFamily="66" charset="0"/>
              </a:rPr>
              <a:t>∆</a:t>
            </a:r>
            <a:r>
              <a:rPr lang="en-AU" sz="2800" dirty="0" smtClean="0"/>
              <a:t>GDP= </a:t>
            </a:r>
            <a:r>
              <a:rPr lang="en-AU" sz="2800" dirty="0" smtClean="0">
                <a:latin typeface="Script MT Bold" panose="03040602040607080904" pitchFamily="66" charset="0"/>
              </a:rPr>
              <a:t>∆</a:t>
            </a:r>
            <a:r>
              <a:rPr lang="en-AU" sz="2800" dirty="0" err="1" smtClean="0"/>
              <a:t>Gov</a:t>
            </a:r>
            <a:r>
              <a:rPr lang="en-AU" sz="2800" dirty="0" smtClean="0"/>
              <a:t> </a:t>
            </a:r>
            <a:r>
              <a:rPr lang="en-AU" sz="2800" dirty="0"/>
              <a:t>Spending</a:t>
            </a:r>
            <a:r>
              <a:rPr lang="en-AU" sz="2800" dirty="0" smtClean="0"/>
              <a:t> x Spending Multiplier</a:t>
            </a:r>
          </a:p>
          <a:p>
            <a:r>
              <a:rPr lang="en-AU" sz="2800" dirty="0" smtClean="0"/>
              <a:t>= 100 x 1/(1-0.8) = </a:t>
            </a:r>
            <a:r>
              <a:rPr lang="en-AU" sz="2800" dirty="0"/>
              <a:t>$ </a:t>
            </a:r>
            <a:r>
              <a:rPr lang="en-AU" sz="2800" dirty="0" smtClean="0"/>
              <a:t>500 million</a:t>
            </a:r>
          </a:p>
          <a:p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6359013" y="3408465"/>
            <a:ext cx="5174226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AU" dirty="0" err="1"/>
              <a:t>Gov</a:t>
            </a:r>
            <a:r>
              <a:rPr lang="en-AU" dirty="0"/>
              <a:t> </a:t>
            </a:r>
            <a:r>
              <a:rPr lang="en-AU" dirty="0" smtClean="0"/>
              <a:t>Tax</a:t>
            </a:r>
            <a:endParaRPr lang="en-AU" dirty="0"/>
          </a:p>
          <a:p>
            <a:r>
              <a:rPr lang="en-AU" dirty="0" smtClean="0">
                <a:latin typeface="Script MT Bold" panose="03040602040607080904" pitchFamily="66" charset="0"/>
              </a:rPr>
              <a:t>∆</a:t>
            </a:r>
            <a:r>
              <a:rPr lang="en-AU" dirty="0" smtClean="0"/>
              <a:t>GDP= </a:t>
            </a:r>
            <a:r>
              <a:rPr lang="en-AU" dirty="0" smtClean="0">
                <a:latin typeface="Script MT Bold" panose="03040602040607080904" pitchFamily="66" charset="0"/>
              </a:rPr>
              <a:t>∆</a:t>
            </a:r>
            <a:r>
              <a:rPr lang="en-AU" dirty="0" smtClean="0"/>
              <a:t>Tax x Tax Multiplier</a:t>
            </a:r>
          </a:p>
          <a:p>
            <a:r>
              <a:rPr lang="en-AU" dirty="0" smtClean="0"/>
              <a:t>= </a:t>
            </a:r>
            <a:r>
              <a:rPr lang="en-AU" dirty="0">
                <a:latin typeface="Script MT Bold" panose="03040602040607080904" pitchFamily="66" charset="0"/>
              </a:rPr>
              <a:t>∆</a:t>
            </a:r>
            <a:r>
              <a:rPr lang="en-AU" dirty="0"/>
              <a:t>Tax </a:t>
            </a:r>
            <a:r>
              <a:rPr lang="en-AU" dirty="0" smtClean="0"/>
              <a:t>x (-MPC </a:t>
            </a:r>
            <a:r>
              <a:rPr lang="en-AU" dirty="0"/>
              <a:t>x 1/(1-MPC</a:t>
            </a:r>
            <a:r>
              <a:rPr lang="en-AU" dirty="0" smtClean="0"/>
              <a:t>)) </a:t>
            </a:r>
            <a:endParaRPr lang="en-AU" dirty="0"/>
          </a:p>
          <a:p>
            <a:r>
              <a:rPr lang="en-AU" dirty="0" smtClean="0"/>
              <a:t>= 100 x -0.8 x 1 / (1-0.8)</a:t>
            </a:r>
          </a:p>
          <a:p>
            <a:r>
              <a:rPr lang="en-AU" dirty="0" smtClean="0"/>
              <a:t>= 100 x -4 </a:t>
            </a:r>
          </a:p>
          <a:p>
            <a:r>
              <a:rPr lang="en-AU" dirty="0" smtClean="0"/>
              <a:t>= -</a:t>
            </a:r>
            <a:r>
              <a:rPr lang="en-AU" dirty="0"/>
              <a:t> $ </a:t>
            </a:r>
            <a:r>
              <a:rPr lang="en-AU" dirty="0" smtClean="0"/>
              <a:t>400 million</a:t>
            </a:r>
          </a:p>
        </p:txBody>
      </p:sp>
      <p:sp>
        <p:nvSpPr>
          <p:cNvPr id="10" name="Right Arrow 9"/>
          <p:cNvSpPr/>
          <p:nvPr/>
        </p:nvSpPr>
        <p:spPr>
          <a:xfrm rot="1234416">
            <a:off x="3414829" y="5085667"/>
            <a:ext cx="1415845" cy="70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9438161">
            <a:off x="6177757" y="4905004"/>
            <a:ext cx="1415845" cy="70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2025445" y="5771535"/>
            <a:ext cx="8268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spending multiplier is larger than the tax multiplier.</a:t>
            </a:r>
          </a:p>
          <a:p>
            <a:r>
              <a:rPr lang="en-AU" sz="2800" dirty="0" smtClean="0"/>
              <a:t>↑Spending, ↑</a:t>
            </a:r>
            <a:r>
              <a:rPr lang="en-AU" sz="2800" dirty="0"/>
              <a:t>AD</a:t>
            </a:r>
          </a:p>
          <a:p>
            <a:endParaRPr lang="en-AU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71820" y="986873"/>
            <a:ext cx="2674374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Tax multiplier &lt; Spending Multiplier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If tax and government spending changes by the same amount, AD will still increase.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808" y="243193"/>
            <a:ext cx="10515600" cy="777875"/>
          </a:xfrm>
        </p:spPr>
        <p:txBody>
          <a:bodyPr/>
          <a:lstStyle/>
          <a:p>
            <a:r>
              <a:rPr lang="en-US" dirty="0" smtClean="0"/>
              <a:t>Multiplier Equations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01" y="4811080"/>
            <a:ext cx="8684830" cy="158972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AU" b="1" dirty="0" smtClean="0"/>
              <a:t>Effect on Economy:</a:t>
            </a:r>
          </a:p>
          <a:p>
            <a:r>
              <a:rPr lang="en-AU" b="1" dirty="0" smtClean="0"/>
              <a:t>∆</a:t>
            </a:r>
            <a:r>
              <a:rPr lang="en-AU" b="1" dirty="0"/>
              <a:t>AD </a:t>
            </a:r>
            <a:r>
              <a:rPr lang="en-AU" b="1" dirty="0" smtClean="0"/>
              <a:t>= ∆</a:t>
            </a:r>
            <a:r>
              <a:rPr lang="en-AU" b="1" dirty="0"/>
              <a:t>GDP </a:t>
            </a:r>
            <a:r>
              <a:rPr lang="en-AU" b="1" dirty="0" smtClean="0"/>
              <a:t>=</a:t>
            </a:r>
            <a:r>
              <a:rPr lang="en-AU" b="1" dirty="0"/>
              <a:t> </a:t>
            </a:r>
            <a:r>
              <a:rPr lang="en-AU" b="1" dirty="0" smtClean="0"/>
              <a:t>∆Income =</a:t>
            </a:r>
            <a:r>
              <a:rPr lang="en-US" b="1" dirty="0" smtClean="0"/>
              <a:t> </a:t>
            </a:r>
            <a:r>
              <a:rPr lang="en-AU" b="1" dirty="0" smtClean="0"/>
              <a:t>∆</a:t>
            </a:r>
            <a:r>
              <a:rPr lang="en-US" b="1" dirty="0" smtClean="0"/>
              <a:t>Initial Spending x Multiplier</a:t>
            </a:r>
          </a:p>
          <a:p>
            <a:r>
              <a:rPr lang="en-AU" b="1" dirty="0"/>
              <a:t>∆AD = ∆GDP = ∆Income =</a:t>
            </a:r>
            <a:r>
              <a:rPr lang="en-US" b="1" dirty="0"/>
              <a:t> </a:t>
            </a:r>
            <a:r>
              <a:rPr lang="en-AU" b="1" dirty="0" smtClean="0"/>
              <a:t>∆</a:t>
            </a:r>
            <a:r>
              <a:rPr lang="en-US" b="1" dirty="0" smtClean="0"/>
              <a:t>Tax </a:t>
            </a:r>
            <a:r>
              <a:rPr lang="en-US" b="1" dirty="0"/>
              <a:t>x </a:t>
            </a:r>
            <a:r>
              <a:rPr lang="en-US" b="1" dirty="0" smtClean="0"/>
              <a:t>Tax Multiplier </a:t>
            </a:r>
          </a:p>
          <a:p>
            <a:r>
              <a:rPr lang="en-AU" sz="2400" b="1" dirty="0"/>
              <a:t>∆AD = ∆GDP = ∆Income =</a:t>
            </a:r>
            <a:r>
              <a:rPr lang="en-US" sz="2400" b="1" dirty="0"/>
              <a:t> </a:t>
            </a:r>
            <a:r>
              <a:rPr lang="en-AU" sz="2400" b="1" dirty="0" smtClean="0"/>
              <a:t>∆</a:t>
            </a:r>
            <a:r>
              <a:rPr lang="en-US" sz="2400" b="1" dirty="0" smtClean="0"/>
              <a:t>Transfer Payment </a:t>
            </a:r>
            <a:r>
              <a:rPr lang="en-US" sz="2400" b="1" dirty="0"/>
              <a:t>x </a:t>
            </a:r>
            <a:r>
              <a:rPr lang="en-US" sz="2400" b="1" dirty="0" smtClean="0"/>
              <a:t>Transfer Payment </a:t>
            </a:r>
            <a:r>
              <a:rPr lang="en-US" sz="2400" b="1" dirty="0"/>
              <a:t>Multiplier 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01" y="2438121"/>
            <a:ext cx="3581900" cy="173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144" y="2549548"/>
            <a:ext cx="3667637" cy="1600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501" y="1998899"/>
            <a:ext cx="269001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Spending Multiplier</a:t>
            </a:r>
            <a:endParaRPr lang="en-A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05675" y="1989041"/>
            <a:ext cx="391536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Government Tax Multiplier</a:t>
            </a:r>
            <a:endParaRPr lang="en-A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18324" y="1989041"/>
            <a:ext cx="3915361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Government Transfer Multiplier</a:t>
            </a:r>
            <a:endParaRPr lang="en-AU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520" y="2653594"/>
            <a:ext cx="3762900" cy="1467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2407" y="931985"/>
            <a:ext cx="7700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MPC</a:t>
            </a:r>
            <a:r>
              <a:rPr lang="en-US" dirty="0" smtClean="0"/>
              <a:t> = Marginal Propensity to Consume </a:t>
            </a:r>
            <a:r>
              <a:rPr lang="en-US" dirty="0"/>
              <a:t>= </a:t>
            </a:r>
            <a:r>
              <a:rPr lang="en-US" dirty="0" smtClean="0">
                <a:solidFill>
                  <a:srgbClr val="00B0F0"/>
                </a:solidFill>
              </a:rPr>
              <a:t>∆Consumption </a:t>
            </a:r>
            <a:r>
              <a:rPr lang="en-US" dirty="0">
                <a:solidFill>
                  <a:srgbClr val="00B0F0"/>
                </a:solidFill>
              </a:rPr>
              <a:t>/ </a:t>
            </a:r>
            <a:r>
              <a:rPr lang="en-US" dirty="0" smtClean="0">
                <a:solidFill>
                  <a:srgbClr val="00B0F0"/>
                </a:solidFill>
              </a:rPr>
              <a:t>∆Disposable Income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MPS </a:t>
            </a:r>
            <a:r>
              <a:rPr lang="en-US" dirty="0" smtClean="0"/>
              <a:t>= Marginal Propensity to Save = </a:t>
            </a:r>
            <a:r>
              <a:rPr lang="en-US" dirty="0" smtClean="0">
                <a:solidFill>
                  <a:srgbClr val="00B050"/>
                </a:solidFill>
              </a:rPr>
              <a:t>∆Saving </a:t>
            </a:r>
            <a:r>
              <a:rPr lang="en-US" dirty="0">
                <a:solidFill>
                  <a:srgbClr val="00B050"/>
                </a:solidFill>
              </a:rPr>
              <a:t>/ ∆Disposable </a:t>
            </a:r>
            <a:r>
              <a:rPr lang="en-US" dirty="0" smtClean="0">
                <a:solidFill>
                  <a:srgbClr val="00B050"/>
                </a:solidFill>
              </a:rPr>
              <a:t>Income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MPC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00B050"/>
                </a:solidFill>
              </a:rPr>
              <a:t>MPS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75725" y="3965305"/>
            <a:ext cx="141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 1/MPS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5402" y="3987247"/>
            <a:ext cx="186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 -MPC/MPS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4378" y="4120649"/>
            <a:ext cx="186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 MPC/MPS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31369" y="884751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Disposable Income (Y</a:t>
            </a:r>
            <a:r>
              <a:rPr lang="en-US" baseline="-25000" dirty="0" smtClean="0"/>
              <a:t>D</a:t>
            </a:r>
            <a:r>
              <a:rPr lang="en-US" dirty="0" smtClean="0"/>
              <a:t>) = Income - Taxes</a:t>
            </a:r>
            <a:endParaRPr lang="en-US" dirty="0"/>
          </a:p>
        </p:txBody>
      </p:sp>
      <p:sp>
        <p:nvSpPr>
          <p:cNvPr id="18" name="Curved Down Arrow 17"/>
          <p:cNvSpPr/>
          <p:nvPr/>
        </p:nvSpPr>
        <p:spPr>
          <a:xfrm>
            <a:off x="8143995" y="438269"/>
            <a:ext cx="1215879" cy="4541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31368" y="4659924"/>
            <a:ext cx="3102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Government spending and tax at the same time.</a:t>
            </a:r>
          </a:p>
          <a:p>
            <a:r>
              <a:rPr lang="en-AU" sz="1400" dirty="0"/>
              <a:t>∆GDP = ∆</a:t>
            </a:r>
            <a:r>
              <a:rPr lang="en-AU" sz="1400" dirty="0" smtClean="0"/>
              <a:t>Income = ∆G x Multiplier + ∆Tax x Tax Multiplier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If the ∆Tax = ∆G, then AD will increase because spending multiplier is larger than tax multiplier.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9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Lump Sum Taxes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 some of these questions we will see the term lump sum taxes. </a:t>
            </a:r>
          </a:p>
          <a:p>
            <a:r>
              <a:rPr lang="en-US" dirty="0" smtClean="0"/>
              <a:t>This is a quite theoretical tax that only really exists in economics questions. 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00B0F0"/>
                </a:solidFill>
              </a:rPr>
              <a:t>lump sum tax</a:t>
            </a:r>
            <a:r>
              <a:rPr lang="en-US" dirty="0" smtClean="0"/>
              <a:t> is one that </a:t>
            </a:r>
            <a:r>
              <a:rPr lang="en-US" dirty="0" smtClean="0">
                <a:solidFill>
                  <a:srgbClr val="00B0F0"/>
                </a:solidFill>
              </a:rPr>
              <a:t>everyone pays the same amount</a:t>
            </a:r>
            <a:r>
              <a:rPr lang="en-US" dirty="0" smtClean="0"/>
              <a:t>, regardless of their income or what they buy or anything other characteristic. </a:t>
            </a:r>
          </a:p>
          <a:p>
            <a:pPr lvl="1"/>
            <a:r>
              <a:rPr lang="en-US" dirty="0" smtClean="0"/>
              <a:t>It is </a:t>
            </a:r>
            <a:r>
              <a:rPr lang="en-US" dirty="0" smtClean="0">
                <a:solidFill>
                  <a:srgbClr val="00B0F0"/>
                </a:solidFill>
              </a:rPr>
              <a:t>independent of any other factors </a:t>
            </a:r>
            <a:r>
              <a:rPr lang="en-US" dirty="0" smtClean="0"/>
              <a:t>that we might need to consider.</a:t>
            </a:r>
          </a:p>
          <a:p>
            <a:pPr lvl="1"/>
            <a:r>
              <a:rPr lang="en-US" dirty="0" smtClean="0"/>
              <a:t>Therefore, it </a:t>
            </a:r>
            <a:r>
              <a:rPr lang="en-US" dirty="0" smtClean="0">
                <a:solidFill>
                  <a:srgbClr val="00B0F0"/>
                </a:solidFill>
              </a:rPr>
              <a:t>DOES NOT affect the behavior of people in any more complex way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This essentially means that the lump sum tax is a ‘nothing tax’.</a:t>
            </a:r>
          </a:p>
          <a:p>
            <a:pPr lvl="2"/>
            <a:r>
              <a:rPr lang="en-US" dirty="0" smtClean="0"/>
              <a:t>It doesn’t affect the question in other ways</a:t>
            </a:r>
          </a:p>
          <a:p>
            <a:pPr lvl="2"/>
            <a:r>
              <a:rPr lang="en-US" dirty="0" smtClean="0"/>
              <a:t>It simplifies the question because we don’t have to think about the effect of more complex taxes</a:t>
            </a:r>
          </a:p>
          <a:p>
            <a:pPr lvl="2"/>
            <a:r>
              <a:rPr lang="en-US" dirty="0" smtClean="0"/>
              <a:t>Lump sum taxes are our friend because they make the question more simple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5771" y="280829"/>
            <a:ext cx="5133703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Lump sum taxes have no effect on the question that you answer because they don’t affect decision making.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They simplify the question.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Consumption, Autonomous Investment etc.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38446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word ‘</a:t>
            </a:r>
            <a:r>
              <a:rPr lang="en-US" dirty="0" smtClean="0">
                <a:solidFill>
                  <a:srgbClr val="00B0F0"/>
                </a:solidFill>
              </a:rPr>
              <a:t>autonomous</a:t>
            </a:r>
            <a:r>
              <a:rPr lang="en-US" dirty="0" smtClean="0"/>
              <a:t>’ appears in some questions but we can actually treat autonomous investment as just investment. </a:t>
            </a:r>
          </a:p>
          <a:p>
            <a:r>
              <a:rPr lang="en-US" dirty="0" smtClean="0"/>
              <a:t>It means </a:t>
            </a:r>
            <a:r>
              <a:rPr lang="en-US" dirty="0" smtClean="0">
                <a:solidFill>
                  <a:srgbClr val="00B0F0"/>
                </a:solidFill>
              </a:rPr>
              <a:t>not affected by factors within our model</a:t>
            </a:r>
            <a:r>
              <a:rPr lang="en-US" dirty="0" smtClean="0"/>
              <a:t>. This means we </a:t>
            </a:r>
            <a:r>
              <a:rPr lang="en-US" dirty="0" smtClean="0">
                <a:solidFill>
                  <a:srgbClr val="00B0F0"/>
                </a:solidFill>
              </a:rPr>
              <a:t>don’t have to think about how extra things that will affect it</a:t>
            </a:r>
            <a:r>
              <a:rPr lang="en-US" dirty="0" smtClean="0"/>
              <a:t>. </a:t>
            </a:r>
          </a:p>
          <a:p>
            <a:r>
              <a:rPr lang="en-US" dirty="0" smtClean="0"/>
              <a:t>Just like with the term ‘lump sum taxes’ it is actually designed to </a:t>
            </a:r>
            <a:r>
              <a:rPr lang="en-US" dirty="0" smtClean="0">
                <a:solidFill>
                  <a:srgbClr val="00B0F0"/>
                </a:solidFill>
              </a:rPr>
              <a:t>make the question more simple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So you can treat it ‘autonomous investment’ the same was as investment.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5731" y="1151792"/>
            <a:ext cx="4721469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The word ‘autonomous’ actually simplifies the questions that we see.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It means independent, and not affected by other factors – we don’t need to worry about how other variables affect this.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Simple things – It's not that simple – Jakob Busk Sørens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84" y="2906118"/>
            <a:ext cx="4938592" cy="246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3508" y="5244747"/>
            <a:ext cx="196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Autonomous investment – not affected by outside variables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6465" y="5253633"/>
            <a:ext cx="196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Investment – could be affected by many variables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825178" y="1487669"/>
            <a:ext cx="5985020" cy="47164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ounded Rectangle 1"/>
          <p:cNvSpPr/>
          <p:nvPr/>
        </p:nvSpPr>
        <p:spPr>
          <a:xfrm>
            <a:off x="294968" y="1573161"/>
            <a:ext cx="5877232" cy="434585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vs Full Circular Flow Model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8655" y="1838838"/>
            <a:ext cx="5157787" cy="651745"/>
          </a:xfrm>
        </p:spPr>
        <p:txBody>
          <a:bodyPr/>
          <a:lstStyle/>
          <a:p>
            <a:r>
              <a:rPr lang="en-US" dirty="0" smtClean="0"/>
              <a:t>Simplified Multiplier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MPC </a:t>
            </a:r>
            <a:r>
              <a:rPr lang="en-US" dirty="0"/>
              <a:t>(Marg. Prop. to consume)</a:t>
            </a:r>
          </a:p>
          <a:p>
            <a:r>
              <a:rPr lang="en-US" dirty="0" smtClean="0"/>
              <a:t>MPS </a:t>
            </a:r>
            <a:r>
              <a:rPr lang="en-US" dirty="0"/>
              <a:t>(Marg. Prop. to </a:t>
            </a:r>
            <a:r>
              <a:rPr lang="en-US" dirty="0" smtClean="0"/>
              <a:t>save)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Multiplier = 1/MPS or 1/(1-MPC)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0" y="1266724"/>
            <a:ext cx="5183188" cy="823912"/>
          </a:xfrm>
        </p:spPr>
        <p:txBody>
          <a:bodyPr/>
          <a:lstStyle/>
          <a:p>
            <a:r>
              <a:rPr lang="en-US" dirty="0" smtClean="0"/>
              <a:t>Full Model Multiplier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MPC (Marg. Prop. to consume)</a:t>
            </a:r>
          </a:p>
          <a:p>
            <a:r>
              <a:rPr lang="en-US" dirty="0" smtClean="0"/>
              <a:t>MPS </a:t>
            </a:r>
            <a:r>
              <a:rPr lang="en-US" dirty="0"/>
              <a:t>(Marg. Prop. to </a:t>
            </a:r>
            <a:r>
              <a:rPr lang="en-US" dirty="0" smtClean="0"/>
              <a:t>save)</a:t>
            </a:r>
          </a:p>
          <a:p>
            <a:r>
              <a:rPr lang="en-US" dirty="0" smtClean="0"/>
              <a:t>MPT (</a:t>
            </a:r>
            <a:r>
              <a:rPr lang="en-US" dirty="0">
                <a:solidFill>
                  <a:schemeClr val="accent6"/>
                </a:solidFill>
              </a:rPr>
              <a:t>Marg. Prop. to </a:t>
            </a:r>
            <a:r>
              <a:rPr lang="en-US" dirty="0" smtClean="0">
                <a:solidFill>
                  <a:schemeClr val="accent6"/>
                </a:solidFill>
              </a:rPr>
              <a:t>pay tax</a:t>
            </a:r>
            <a:r>
              <a:rPr lang="en-US" dirty="0" smtClean="0"/>
              <a:t>)</a:t>
            </a:r>
          </a:p>
          <a:p>
            <a:r>
              <a:rPr lang="en-US" dirty="0" smtClean="0"/>
              <a:t>MPM (</a:t>
            </a:r>
            <a:r>
              <a:rPr lang="en-US" dirty="0">
                <a:solidFill>
                  <a:schemeClr val="accent6"/>
                </a:solidFill>
              </a:rPr>
              <a:t>Marg. Prop. to </a:t>
            </a:r>
            <a:r>
              <a:rPr lang="en-US" dirty="0" smtClean="0">
                <a:solidFill>
                  <a:schemeClr val="accent6"/>
                </a:solidFill>
              </a:rPr>
              <a:t>import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Multiplier = 1/(MPS+MPT+MPM) or 1/(1-MPC)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multiplier will be smaller because there will be less consumption in the economy </a:t>
            </a:r>
            <a:r>
              <a:rPr lang="en-US" dirty="0" smtClean="0"/>
              <a:t>(due to paying taxes and spending on imports)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8900" y="5102190"/>
            <a:ext cx="5024283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Note: </a:t>
            </a:r>
          </a:p>
          <a:p>
            <a:r>
              <a:rPr lang="en-AU" sz="2000" dirty="0" smtClean="0"/>
              <a:t>You most likely don’t have to worry about the difference between the two because Multiplier = 1/(1-MPC) which is the same for both.</a:t>
            </a:r>
            <a:endParaRPr lang="en-A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172986" y="2992235"/>
            <a:ext cx="1969207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Note: Even though the assumptions are different, the multiplier formula is still the same: </a:t>
            </a:r>
          </a:p>
          <a:p>
            <a:r>
              <a:rPr lang="en-AU" sz="1400" dirty="0" smtClean="0"/>
              <a:t>Multiplier = 1/(1-MPC)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2086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Multiplier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090"/>
            <a:ext cx="10515600" cy="4716873"/>
          </a:xfrm>
        </p:spPr>
        <p:txBody>
          <a:bodyPr>
            <a:normAutofit fontScale="85000" lnSpcReduction="20000"/>
          </a:bodyPr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Multiplier: Remember </a:t>
            </a:r>
            <a:r>
              <a:rPr lang="en-US" dirty="0"/>
              <a:t>that </a:t>
            </a:r>
            <a:r>
              <a:rPr lang="en-US" b="1" dirty="0">
                <a:solidFill>
                  <a:srgbClr val="FF0000"/>
                </a:solidFill>
              </a:rPr>
              <a:t>the more people spend in the economy the larger the multiplier will be</a:t>
            </a:r>
            <a:r>
              <a:rPr lang="en-US" dirty="0"/>
              <a:t>! Person </a:t>
            </a:r>
            <a:r>
              <a:rPr lang="en-US" dirty="0">
                <a:solidFill>
                  <a:srgbClr val="00B0F0"/>
                </a:solidFill>
              </a:rPr>
              <a:t>A’s Spending </a:t>
            </a:r>
            <a:r>
              <a:rPr lang="en-US" dirty="0"/>
              <a:t>= </a:t>
            </a:r>
            <a:r>
              <a:rPr lang="en-US" dirty="0">
                <a:solidFill>
                  <a:srgbClr val="FFC000"/>
                </a:solidFill>
              </a:rPr>
              <a:t>Person B’s Income</a:t>
            </a:r>
            <a:r>
              <a:rPr lang="en-US" dirty="0"/>
              <a:t>, </a:t>
            </a:r>
            <a:r>
              <a:rPr lang="en-US" dirty="0">
                <a:solidFill>
                  <a:srgbClr val="00B0F0"/>
                </a:solidFill>
              </a:rPr>
              <a:t>Person B’s Spending</a:t>
            </a:r>
            <a:r>
              <a:rPr lang="en-US" dirty="0"/>
              <a:t> = </a:t>
            </a:r>
            <a:r>
              <a:rPr lang="en-US" dirty="0">
                <a:solidFill>
                  <a:schemeClr val="accent4"/>
                </a:solidFill>
              </a:rPr>
              <a:t>Person C’s Income </a:t>
            </a:r>
            <a:r>
              <a:rPr lang="en-US" dirty="0"/>
              <a:t>etc. </a:t>
            </a:r>
            <a:endParaRPr lang="en-US" dirty="0" smtClean="0"/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AU" sz="3000" b="1" dirty="0">
                <a:latin typeface="Script MT Bold" panose="03040602040607080904" pitchFamily="66" charset="0"/>
              </a:rPr>
              <a:t>∆</a:t>
            </a:r>
            <a:r>
              <a:rPr lang="en-AU" sz="3000" b="1" dirty="0"/>
              <a:t>GDP= </a:t>
            </a:r>
            <a:r>
              <a:rPr lang="en-AU" sz="3000" b="1" dirty="0" smtClean="0">
                <a:latin typeface="Script MT Bold" panose="03040602040607080904" pitchFamily="66" charset="0"/>
              </a:rPr>
              <a:t>∆</a:t>
            </a:r>
            <a:r>
              <a:rPr lang="en-AU" sz="3000" b="1" dirty="0" smtClean="0"/>
              <a:t>Spending </a:t>
            </a:r>
            <a:r>
              <a:rPr lang="en-AU" sz="3000" b="1" dirty="0"/>
              <a:t>x </a:t>
            </a:r>
            <a:r>
              <a:rPr lang="en-AU" sz="3000" b="1" dirty="0" smtClean="0"/>
              <a:t>Multiplier</a:t>
            </a:r>
            <a:endParaRPr lang="en-US" sz="3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Simplified </a:t>
            </a:r>
            <a:r>
              <a:rPr lang="en-US" dirty="0"/>
              <a:t>multiplier = 1/MPS = 1/(1-MPC)</a:t>
            </a:r>
          </a:p>
          <a:p>
            <a:pPr lvl="1"/>
            <a:r>
              <a:rPr lang="en-US" dirty="0" smtClean="0"/>
              <a:t>MPC = Marginal propensity to consume, MPS = Marginal propensity to save</a:t>
            </a:r>
          </a:p>
          <a:p>
            <a:pPr lvl="1"/>
            <a:r>
              <a:rPr lang="en-US" dirty="0" smtClean="0"/>
              <a:t>MPC + MPS = 1</a:t>
            </a:r>
          </a:p>
          <a:p>
            <a:pPr lvl="1"/>
            <a:r>
              <a:rPr lang="en-US" dirty="0" smtClean="0"/>
              <a:t>Applies to Consumption, Investment, Government Spending and Exports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Government Tax multiplier = -MPC/(1-MPC)</a:t>
            </a:r>
          </a:p>
          <a:p>
            <a:pPr lvl="1"/>
            <a:r>
              <a:rPr lang="en-US" dirty="0"/>
              <a:t>(Note: the tax multiplier is negative because it’s a leakage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Tax Multiplier &lt; Spending Multiplier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sz="3200" b="1" dirty="0">
                <a:latin typeface="Script MT Bold" panose="03040602040607080904" pitchFamily="66" charset="0"/>
              </a:rPr>
              <a:t>∆</a:t>
            </a:r>
            <a:r>
              <a:rPr lang="en-AU" sz="3200" b="1" dirty="0"/>
              <a:t>GDP= </a:t>
            </a:r>
            <a:r>
              <a:rPr lang="en-AU" sz="3200" b="1" dirty="0">
                <a:latin typeface="Script MT Bold" panose="03040602040607080904" pitchFamily="66" charset="0"/>
              </a:rPr>
              <a:t>∆</a:t>
            </a:r>
            <a:r>
              <a:rPr lang="en-AU" sz="3200" b="1" dirty="0"/>
              <a:t>Spending x </a:t>
            </a:r>
            <a:r>
              <a:rPr lang="en-AU" sz="3200" b="1" dirty="0" smtClean="0"/>
              <a:t>Multiplier</a:t>
            </a: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Bonus: Full </a:t>
            </a:r>
            <a:r>
              <a:rPr lang="en-US" dirty="0"/>
              <a:t>multiplier = 1/(MPS+MPT+MPM) = 1(1-MPC)</a:t>
            </a:r>
          </a:p>
          <a:p>
            <a:pPr lvl="1"/>
            <a:r>
              <a:rPr lang="en-US" dirty="0" smtClean="0"/>
              <a:t>MPT = Marginal propensity to pay tax</a:t>
            </a:r>
          </a:p>
          <a:p>
            <a:pPr lvl="1"/>
            <a:r>
              <a:rPr lang="en-US" dirty="0" smtClean="0"/>
              <a:t>MPM = Marginal propensity to import goods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01" y="2195021"/>
            <a:ext cx="4744112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80" y="-232171"/>
            <a:ext cx="10515600" cy="1325563"/>
          </a:xfrm>
        </p:spPr>
        <p:txBody>
          <a:bodyPr/>
          <a:lstStyle/>
          <a:p>
            <a:r>
              <a:rPr lang="en-AU" dirty="0" smtClean="0"/>
              <a:t>Keynesian Aggregate Supply Curve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80" y="706757"/>
            <a:ext cx="4790440" cy="917575"/>
          </a:xfrm>
        </p:spPr>
        <p:txBody>
          <a:bodyPr>
            <a:normAutofit fontScale="55000" lnSpcReduction="20000"/>
          </a:bodyPr>
          <a:lstStyle/>
          <a:p>
            <a:r>
              <a:rPr lang="en-AU" dirty="0" smtClean="0"/>
              <a:t>Keynes was in </a:t>
            </a:r>
            <a:r>
              <a:rPr lang="en-AU" dirty="0" err="1" smtClean="0"/>
              <a:t>favor</a:t>
            </a:r>
            <a:r>
              <a:rPr lang="en-AU" dirty="0" smtClean="0"/>
              <a:t> of fiscal policy by governments when the economy went into recession.</a:t>
            </a:r>
          </a:p>
          <a:p>
            <a:r>
              <a:rPr lang="en-AU" dirty="0" smtClean="0"/>
              <a:t>This was driven by his view on the Aggregate Supply Curve.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880" y="1624332"/>
            <a:ext cx="3373120" cy="2954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b="1" dirty="0" smtClean="0"/>
              <a:t>Spare Capacity (Section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One </a:t>
            </a:r>
            <a:r>
              <a:rPr lang="en-AU" sz="1400" dirty="0"/>
              <a:t>of the reasons for this was that economy’s have ‘</a:t>
            </a:r>
            <a:r>
              <a:rPr lang="en-AU" sz="1400" dirty="0">
                <a:solidFill>
                  <a:srgbClr val="00B0F0"/>
                </a:solidFill>
              </a:rPr>
              <a:t>spare capacity</a:t>
            </a:r>
            <a:r>
              <a:rPr lang="en-AU" sz="1400" dirty="0"/>
              <a:t>’ when output falls to a certain </a:t>
            </a:r>
            <a:r>
              <a:rPr lang="en-AU" sz="1400" dirty="0" smtClean="0"/>
              <a:t>level.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Spare capacity means that in a recession, </a:t>
            </a:r>
            <a:r>
              <a:rPr lang="en-AU" sz="1400" dirty="0" smtClean="0">
                <a:solidFill>
                  <a:srgbClr val="00B0F0"/>
                </a:solidFill>
              </a:rPr>
              <a:t>many resources are idle</a:t>
            </a:r>
            <a:r>
              <a:rPr lang="en-AU" sz="1400" dirty="0" smtClean="0"/>
              <a:t>, and the economy can increase output significantly if demand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This </a:t>
            </a:r>
            <a:r>
              <a:rPr lang="en-AU" sz="1400" dirty="0"/>
              <a:t>results in the SRAS being very flat, over the range that would be associated with a recession. </a:t>
            </a:r>
            <a:r>
              <a:rPr lang="en-AU" sz="1400" dirty="0" smtClean="0"/>
              <a:t>It is sometimes called the ‘</a:t>
            </a:r>
            <a:r>
              <a:rPr lang="en-AU" sz="1400" dirty="0" smtClean="0">
                <a:solidFill>
                  <a:srgbClr val="00B0F0"/>
                </a:solidFill>
              </a:rPr>
              <a:t>Keynesian range</a:t>
            </a:r>
            <a:r>
              <a:rPr lang="en-AU" sz="1400" dirty="0" smtClean="0"/>
              <a:t>’.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374" y="4887799"/>
            <a:ext cx="3566160" cy="1846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b="1" dirty="0" smtClean="0"/>
              <a:t>Scarcity (Section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 smtClean="0"/>
              <a:t>While we have seen that there is a positive relationship between price level and output in the short run, Keynes believed that we inevitably reach a limit as </a:t>
            </a:r>
            <a:r>
              <a:rPr lang="en-AU" sz="1200" dirty="0" smtClean="0">
                <a:solidFill>
                  <a:srgbClr val="00B0F0"/>
                </a:solidFill>
              </a:rPr>
              <a:t>resources become more scarce</a:t>
            </a:r>
            <a:r>
              <a:rPr lang="en-AU" sz="1200" dirty="0" smtClean="0"/>
              <a:t>.</a:t>
            </a:r>
            <a:endParaRPr lang="en-A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 smtClean="0"/>
              <a:t>This results in the </a:t>
            </a:r>
            <a:r>
              <a:rPr lang="en-AU" sz="1200" dirty="0" smtClean="0">
                <a:solidFill>
                  <a:srgbClr val="00B0F0"/>
                </a:solidFill>
              </a:rPr>
              <a:t>AS being vertical </a:t>
            </a:r>
            <a:r>
              <a:rPr lang="en-AU" sz="1200" dirty="0" smtClean="0"/>
              <a:t>in the positive output gap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 smtClean="0"/>
              <a:t>This is the classical view of supply, so this section is sometimes called the ‘</a:t>
            </a:r>
            <a:r>
              <a:rPr lang="en-AU" sz="1200" dirty="0" smtClean="0">
                <a:solidFill>
                  <a:srgbClr val="00B0F0"/>
                </a:solidFill>
              </a:rPr>
              <a:t>classical range</a:t>
            </a:r>
            <a:r>
              <a:rPr lang="en-AU" sz="1200" dirty="0" smtClean="0"/>
              <a:t>’.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60" y="1520825"/>
            <a:ext cx="6346323" cy="4009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245" y="5597059"/>
            <a:ext cx="399288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Intermediate Range (Section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Over this range resources are becoming more scarce, but the sticky wages still create an upward slope.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908" y="2230594"/>
            <a:ext cx="1505384" cy="1109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685" y="5319279"/>
            <a:ext cx="1583915" cy="1126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859" y="2251420"/>
            <a:ext cx="1426215" cy="1046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882" y="5683748"/>
            <a:ext cx="1576136" cy="1113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685" y="5182758"/>
            <a:ext cx="1743979" cy="12567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08731" y="290146"/>
            <a:ext cx="301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Fiscal Policy and the Keynesian Supply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69" y="1520825"/>
            <a:ext cx="4431323" cy="4656138"/>
          </a:xfrm>
        </p:spPr>
        <p:txBody>
          <a:bodyPr/>
          <a:lstStyle/>
          <a:p>
            <a:r>
              <a:rPr lang="en-US" dirty="0" smtClean="0"/>
              <a:t>If we assume the Keynesian supply curve, we can see that when AD is low, the economy will likely enter a recession.</a:t>
            </a:r>
          </a:p>
          <a:p>
            <a:r>
              <a:rPr lang="en-US" dirty="0" smtClean="0"/>
              <a:t>Therefore, </a:t>
            </a:r>
            <a:r>
              <a:rPr lang="en-US" dirty="0" smtClean="0">
                <a:solidFill>
                  <a:srgbClr val="00B0F0"/>
                </a:solidFill>
              </a:rPr>
              <a:t>expansionary fiscal policy will be very effective</a:t>
            </a:r>
            <a:r>
              <a:rPr lang="en-US" dirty="0" smtClean="0"/>
              <a:t> if we are in the horizontal part of the AS curve.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83" y="1520825"/>
            <a:ext cx="6346323" cy="4009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4351" y="5762604"/>
            <a:ext cx="527538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If we are on the flat part of the Keynesian supply curve, expansionary fiscal policy will be very effective.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Draw the Keynesian Aggregate Supply Curve.</a:t>
            </a:r>
          </a:p>
          <a:p>
            <a:r>
              <a:rPr lang="en-AU" dirty="0" smtClean="0"/>
              <a:t>Label the three sections.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87" y="2619975"/>
            <a:ext cx="5570513" cy="36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0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7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 smtClean="0"/>
              <a:t>AD = C + I + G + (X-M)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3056965" y="3048000"/>
            <a:ext cx="149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Consumption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8894" y="2975846"/>
            <a:ext cx="14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Investment (by firms)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4283" y="2877234"/>
            <a:ext cx="14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Government Spending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35154" y="2877234"/>
            <a:ext cx="149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Exports</a:t>
            </a:r>
          </a:p>
          <a:p>
            <a:r>
              <a:rPr lang="en-US" dirty="0" smtClean="0"/>
              <a:t>(Foreigners buying from locals)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32260" y="2833784"/>
            <a:ext cx="149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Imports</a:t>
            </a:r>
          </a:p>
          <a:p>
            <a:r>
              <a:rPr lang="en-US" dirty="0" smtClean="0"/>
              <a:t>(locals buying from foreigners)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o description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" y="3299458"/>
            <a:ext cx="4523436" cy="341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39" y="-26453"/>
            <a:ext cx="10515600" cy="1325563"/>
          </a:xfrm>
        </p:spPr>
        <p:txBody>
          <a:bodyPr/>
          <a:lstStyle/>
          <a:p>
            <a:r>
              <a:rPr lang="en-US" dirty="0" smtClean="0"/>
              <a:t>Why the AD curve slopes down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549" y="5004581"/>
            <a:ext cx="2324424" cy="16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890" y="1254032"/>
            <a:ext cx="4363059" cy="1343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641" y="2905905"/>
            <a:ext cx="4353533" cy="1562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431" y="4631318"/>
            <a:ext cx="4505954" cy="1895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739" y="1147348"/>
            <a:ext cx="4419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B0F0"/>
                </a:solidFill>
              </a:rPr>
              <a:t>AD follows the law of demand</a:t>
            </a:r>
            <a:r>
              <a:rPr lang="en-AU" sz="2000" dirty="0" smtClean="0"/>
              <a:t>; it is downward sloping.</a:t>
            </a: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We should learn the </a:t>
            </a:r>
            <a:r>
              <a:rPr lang="en-AU" sz="2000" dirty="0" smtClean="0">
                <a:solidFill>
                  <a:srgbClr val="00B0F0"/>
                </a:solidFill>
              </a:rPr>
              <a:t>three reasons </a:t>
            </a:r>
            <a:r>
              <a:rPr lang="en-AU" sz="2000" dirty="0" smtClean="0"/>
              <a:t>that explain its slope (just as we did for the micro demand curve).  </a:t>
            </a:r>
            <a:endParaRPr lang="en-A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042787" y="636328"/>
            <a:ext cx="376359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Note: This is the main reason and the other two are minor reasons. 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314" y="3046743"/>
            <a:ext cx="2195221" cy="101216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2482224">
            <a:off x="1387401" y="4237694"/>
            <a:ext cx="277590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228" y="1083518"/>
            <a:ext cx="1862203" cy="1684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9199" y="3042089"/>
            <a:ext cx="2277774" cy="1573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0431" y="4631318"/>
            <a:ext cx="2639982" cy="373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Foreign Trade Effect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47558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Along AD Curve vs Movement of AD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777" y="5083203"/>
            <a:ext cx="5029200" cy="1304150"/>
          </a:xfrm>
        </p:spPr>
        <p:txBody>
          <a:bodyPr/>
          <a:lstStyle/>
          <a:p>
            <a:r>
              <a:rPr lang="en-US" dirty="0" smtClean="0"/>
              <a:t>Change in price level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339099" y="1475536"/>
            <a:ext cx="5439200" cy="3326754"/>
            <a:chOff x="6352546" y="1690688"/>
            <a:chExt cx="5439200" cy="33267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2546" y="1719738"/>
              <a:ext cx="5439200" cy="3297704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9507071" y="2151529"/>
              <a:ext cx="1780114" cy="22573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256494" y="1690688"/>
              <a:ext cx="277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Whole Economy </a:t>
              </a:r>
              <a:r>
                <a:rPr lang="en-US" dirty="0" err="1" smtClean="0"/>
                <a:t>eg</a:t>
              </a:r>
              <a:r>
                <a:rPr lang="en-US" dirty="0" smtClean="0"/>
                <a:t>. China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58" y="1504587"/>
            <a:ext cx="4177877" cy="32977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1743" y="1573491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Whole Economy </a:t>
            </a:r>
            <a:r>
              <a:rPr lang="en-US" dirty="0" err="1" smtClean="0"/>
              <a:t>eg</a:t>
            </a:r>
            <a:r>
              <a:rPr lang="en-US" dirty="0" smtClean="0"/>
              <a:t>. China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8094" y="3153439"/>
            <a:ext cx="755587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518730" y="2223736"/>
            <a:ext cx="668223" cy="5598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87489" y="2888529"/>
            <a:ext cx="602322" cy="52981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6749099" y="5083203"/>
            <a:ext cx="5029200" cy="130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Change in other factors (that aren’t price level)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8854592" y="3185500"/>
            <a:ext cx="639032" cy="1499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637666" y="3182490"/>
            <a:ext cx="85104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2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that Shift Aggregate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556" y="5236104"/>
            <a:ext cx="6434667" cy="1621896"/>
          </a:xfrm>
        </p:spPr>
        <p:txBody>
          <a:bodyPr/>
          <a:lstStyle/>
          <a:p>
            <a:r>
              <a:rPr lang="en-US" dirty="0" smtClean="0"/>
              <a:t>Events that shift the demand curve can be referred to as </a:t>
            </a:r>
            <a:r>
              <a:rPr lang="en-US" dirty="0" smtClean="0">
                <a:solidFill>
                  <a:srgbClr val="00B0F0"/>
                </a:solidFill>
              </a:rPr>
              <a:t>demand shocks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66" y="1399234"/>
            <a:ext cx="9861193" cy="30322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8578" y="3991487"/>
            <a:ext cx="3723922" cy="2489234"/>
            <a:chOff x="6352546" y="1690688"/>
            <a:chExt cx="5439200" cy="33267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2546" y="1719738"/>
              <a:ext cx="5439200" cy="3297704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9507071" y="2151529"/>
              <a:ext cx="1780114" cy="22573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256494" y="1690688"/>
              <a:ext cx="277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Whole Economy </a:t>
              </a:r>
              <a:r>
                <a:rPr lang="en-US" dirty="0" err="1" smtClean="0"/>
                <a:t>eg</a:t>
              </a:r>
              <a:r>
                <a:rPr lang="en-US" dirty="0" smtClean="0"/>
                <a:t>. China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82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03" y="226894"/>
            <a:ext cx="11252149" cy="8547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Movement Along AS Curve vs Movement of AS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846" y="4740353"/>
            <a:ext cx="4589929" cy="9107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Change in price level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06616" y="1053873"/>
            <a:ext cx="4924715" cy="3410549"/>
            <a:chOff x="6429085" y="2062403"/>
            <a:chExt cx="4924715" cy="34105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9085" y="2062403"/>
              <a:ext cx="4924715" cy="341054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8942294" y="2891118"/>
              <a:ext cx="2232212" cy="15464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ight Arrow 6"/>
            <p:cNvSpPr/>
            <p:nvPr/>
          </p:nvSpPr>
          <p:spPr>
            <a:xfrm>
              <a:off x="9507068" y="3171380"/>
              <a:ext cx="726143" cy="3302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1981" y="1200888"/>
            <a:ext cx="4500500" cy="3116520"/>
            <a:chOff x="671981" y="2209417"/>
            <a:chExt cx="4500500" cy="31165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981" y="2209417"/>
              <a:ext cx="4500500" cy="311652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19463500">
              <a:off x="3171958" y="3427523"/>
              <a:ext cx="726143" cy="123781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8897983">
              <a:off x="2387255" y="3939403"/>
              <a:ext cx="726143" cy="123781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6749352" y="4740352"/>
            <a:ext cx="4589929" cy="910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Change in other factors that are not price level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35029" y="1340698"/>
            <a:ext cx="14846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Short Run Aggregate Supply (SRAS)</a:t>
            </a:r>
            <a:endParaRPr lang="en-A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46734" y="1204317"/>
            <a:ext cx="14846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Short Run Aggregate Supply (SRAS)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5744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6570</TotalTime>
  <Words>4864</Words>
  <Application>Microsoft Office PowerPoint</Application>
  <PresentationFormat>Widescreen</PresentationFormat>
  <Paragraphs>530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Script MT Bold</vt:lpstr>
      <vt:lpstr>Wingdings</vt:lpstr>
      <vt:lpstr>Office Theme</vt:lpstr>
      <vt:lpstr>Unit 3</vt:lpstr>
      <vt:lpstr>Unit 3 Krugman Book Modules</vt:lpstr>
      <vt:lpstr>AD SRAS Summary</vt:lpstr>
      <vt:lpstr>PowerPoint Presentation</vt:lpstr>
      <vt:lpstr>PowerPoint Presentation</vt:lpstr>
      <vt:lpstr>Why the AD curve slopes down</vt:lpstr>
      <vt:lpstr>Movement Along AD Curve vs Movement of AD Curve</vt:lpstr>
      <vt:lpstr>Factors that Shift Aggregate Demand</vt:lpstr>
      <vt:lpstr>Movement Along AS Curve vs Movement of AS Curve</vt:lpstr>
      <vt:lpstr>Factors that shift the SRAS Curve</vt:lpstr>
      <vt:lpstr>Reasons for Sticky Resource Costs</vt:lpstr>
      <vt:lpstr>Consequence of Sticky Resource Costs</vt:lpstr>
      <vt:lpstr>Sticky Wages Summary</vt:lpstr>
      <vt:lpstr>Potential Output and the Business Cycle</vt:lpstr>
      <vt:lpstr>Long Run Aggregate Supply Shocks</vt:lpstr>
      <vt:lpstr>Change in SRAS and LRAS</vt:lpstr>
      <vt:lpstr>AD, SRAS, LRAS</vt:lpstr>
      <vt:lpstr>Output Gaps / Equilibrium</vt:lpstr>
      <vt:lpstr>AD/AS Equilibrium Summary</vt:lpstr>
      <vt:lpstr>Potential Output/Long Run Equilibrium</vt:lpstr>
      <vt:lpstr>Positive Output Gap/Inflationary Gap</vt:lpstr>
      <vt:lpstr>Negative Output Gap/Recessionary Gap</vt:lpstr>
      <vt:lpstr>Why are output gaps usually caused by AD shifts?</vt:lpstr>
      <vt:lpstr>Self Adjustment</vt:lpstr>
      <vt:lpstr>Two types of Government Policy</vt:lpstr>
      <vt:lpstr>Fiscal Policy Summary</vt:lpstr>
      <vt:lpstr>Problems with Economic Intervention</vt:lpstr>
      <vt:lpstr>Fiscal Policy</vt:lpstr>
      <vt:lpstr>Automatic Stabilizers and the Business Cycle Visualized</vt:lpstr>
      <vt:lpstr>Monetary Policy</vt:lpstr>
      <vt:lpstr>What is Fiscal Policy?</vt:lpstr>
      <vt:lpstr>Spending Multiplier</vt:lpstr>
      <vt:lpstr>Marginal Propensity to Consume (MPC)</vt:lpstr>
      <vt:lpstr>Marginal Propensity to Save (MPS)</vt:lpstr>
      <vt:lpstr>PowerPoint Presentation</vt:lpstr>
      <vt:lpstr>How Money Multiplies</vt:lpstr>
      <vt:lpstr>Mathematically</vt:lpstr>
      <vt:lpstr>The Multiplier Formula Conclusion</vt:lpstr>
      <vt:lpstr>Spending Multiplier Effects</vt:lpstr>
      <vt:lpstr>Government Multipliers</vt:lpstr>
      <vt:lpstr>Example – Government Spending and Tax are equal</vt:lpstr>
      <vt:lpstr>Multiplier Equations Summary</vt:lpstr>
      <vt:lpstr>Lump Sum Taxes</vt:lpstr>
      <vt:lpstr>Autonomous Consumption, Autonomous Investment etc.</vt:lpstr>
      <vt:lpstr>Simplified vs Full Circular Flow Model</vt:lpstr>
      <vt:lpstr>Multiplier Summary</vt:lpstr>
      <vt:lpstr>Keynesian Aggregate Supply Curve</vt:lpstr>
      <vt:lpstr>Fiscal Policy and the Keynesian Supply Curve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</dc:title>
  <dc:creator>Windows User</dc:creator>
  <cp:lastModifiedBy>David</cp:lastModifiedBy>
  <cp:revision>59</cp:revision>
  <dcterms:created xsi:type="dcterms:W3CDTF">2021-10-13T07:52:46Z</dcterms:created>
  <dcterms:modified xsi:type="dcterms:W3CDTF">2023-04-18T14:33:17Z</dcterms:modified>
</cp:coreProperties>
</file>